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1"/>
  </p:notesMasterIdLst>
  <p:sldIdLst>
    <p:sldId id="256" r:id="rId2"/>
    <p:sldId id="352" r:id="rId3"/>
    <p:sldId id="333" r:id="rId4"/>
    <p:sldId id="334" r:id="rId5"/>
    <p:sldId id="257" r:id="rId6"/>
    <p:sldId id="336" r:id="rId7"/>
    <p:sldId id="285" r:id="rId8"/>
    <p:sldId id="263" r:id="rId9"/>
    <p:sldId id="335" r:id="rId10"/>
    <p:sldId id="337" r:id="rId11"/>
    <p:sldId id="338" r:id="rId12"/>
    <p:sldId id="299" r:id="rId13"/>
    <p:sldId id="319" r:id="rId14"/>
    <p:sldId id="339" r:id="rId15"/>
    <p:sldId id="320" r:id="rId16"/>
    <p:sldId id="321" r:id="rId17"/>
    <p:sldId id="340" r:id="rId18"/>
    <p:sldId id="341" r:id="rId19"/>
    <p:sldId id="296" r:id="rId20"/>
    <p:sldId id="258" r:id="rId21"/>
    <p:sldId id="342" r:id="rId22"/>
    <p:sldId id="262" r:id="rId23"/>
    <p:sldId id="273" r:id="rId24"/>
    <p:sldId id="277" r:id="rId25"/>
    <p:sldId id="343" r:id="rId26"/>
    <p:sldId id="344" r:id="rId27"/>
    <p:sldId id="345" r:id="rId28"/>
    <p:sldId id="347" r:id="rId29"/>
    <p:sldId id="348" r:id="rId30"/>
    <p:sldId id="349" r:id="rId31"/>
    <p:sldId id="264" r:id="rId32"/>
    <p:sldId id="265" r:id="rId33"/>
    <p:sldId id="350" r:id="rId34"/>
    <p:sldId id="351" r:id="rId35"/>
    <p:sldId id="281" r:id="rId36"/>
    <p:sldId id="304" r:id="rId37"/>
    <p:sldId id="305" r:id="rId38"/>
    <p:sldId id="306" r:id="rId39"/>
    <p:sldId id="307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00"/>
    <p:restoredTop sz="94803"/>
  </p:normalViewPr>
  <p:slideViewPr>
    <p:cSldViewPr snapToGrid="0" snapToObjects="1">
      <p:cViewPr varScale="1">
        <p:scale>
          <a:sx n="111" d="100"/>
          <a:sy n="111" d="100"/>
        </p:scale>
        <p:origin x="248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0E82D-7F13-3448-AC76-B9D1AD7DE558}" type="datetimeFigureOut">
              <a:rPr lang="en-US" smtClean="0"/>
              <a:t>11/6/20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6C15CF-CBD5-714E-A6EC-A9CA7E99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683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C15CF-CBD5-714E-A6EC-A9CA7E99EB2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660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E23AA-2F59-A840-A3A5-F09840E6F2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93CCC8-207E-C54E-860C-9F436AF5E2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6B210-77C0-2346-A45D-6000CAF6B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BB1C6-BF6A-BC47-9574-3F2AE6DC9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9CADA-CFAC-0D45-A5A3-28EC0567D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710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4F0B9-5DB9-5B42-B1F5-56F76C891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8DB62-7588-D146-9063-674AD01302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3D351-64EF-494D-9108-41A005181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909F9-74FD-0245-9A1B-B55122552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054C6-B80A-E045-8059-B70385994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639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E4FB71-24C8-154B-A915-6DEB818D27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15E3A-1628-6E46-9FF5-392319B88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E734F-46BE-B64F-B379-6F1F11433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4AA9F-F624-AB46-BE9E-50B4A142E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0444B-4461-E84D-AFB8-4DC3C1EDF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615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2EEF7-342F-894F-8424-CFE3F7435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8890"/>
            <a:ext cx="10515600" cy="49376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FF2C4-BE2B-7947-AACA-2834CD435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0C776-8CD2-EA46-B22A-4705BD7CF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6039B-3822-3A45-9728-744A61B7F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79CEE60-E735-A646-BD9A-C0BFB6F99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210"/>
            <a:ext cx="121920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7295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03413-743A-1C4E-8256-CC9583954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63AFD-B5C9-2943-8596-81B324449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10293-0A25-8E47-AA05-9DE24D1C1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26DF6-E926-0A40-ABD5-57095D376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6FF26-69AE-5641-B950-6C740F0F3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0089CE-8BCD-3447-B03F-49DB2B5BB07E}"/>
              </a:ext>
            </a:extLst>
          </p:cNvPr>
          <p:cNvSpPr txBox="1"/>
          <p:nvPr userDrawn="1"/>
        </p:nvSpPr>
        <p:spPr>
          <a:xfrm>
            <a:off x="4948518" y="10112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604ACB-7A1D-F74A-8841-8E268FADA17F}"/>
              </a:ext>
            </a:extLst>
          </p:cNvPr>
          <p:cNvCxnSpPr/>
          <p:nvPr userDrawn="1"/>
        </p:nvCxnSpPr>
        <p:spPr>
          <a:xfrm>
            <a:off x="419549" y="1000461"/>
            <a:ext cx="11220226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115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19023-452B-8B46-B23D-47DE78A59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7A1F2-0A78-C64F-8450-5B8F352A4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473C1-B4A6-0E48-B4B0-FE62982F7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F1B19-86C8-274B-B791-F3C082398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D73F1-8DF6-8A46-93B2-02F895619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274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48CC7-4403-4B4A-82F3-35435FAFA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42FE4-3FAE-B540-9FFA-83ECE77F62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B8E504-D79F-E440-A0B0-D83B4A39C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2E0D8B-F5D4-CF4E-83DE-09ACADE73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11/6/20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4F391-3993-D448-852C-48AAFEEBF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DBB196-2192-0648-9FCC-39640741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06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37DE-C74A-ED4F-9D71-77DED7A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D02BC0-49A3-444D-B259-116DBA5D3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DB3ECE-2043-A343-822C-309A5AB243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FFA6F-03AE-4447-9F9D-7550FFF9AD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4A236C-AC5E-3E45-8875-32A9F622F0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1B9FB1-36FC-434D-B6CA-A89BDCEF4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11/6/20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FDD8AB-BF16-3649-AE99-1A5E1F8B8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976E5C-8E6D-9C44-AF41-9DEA83E95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154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AFE25-06C9-2C45-B5CC-5E4D7735A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F3EE61-F8C3-C449-A85F-C2538395B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11/6/20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7518E4-3AA4-7A43-A433-635F14C0A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BC3FF0-1916-5449-9383-2975DB639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41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44826C-7769-D84D-A831-E479B4C08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11/6/20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31706E-1C6E-164A-9FEA-CE5AFBA7A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86D86-BE6E-3B4F-86FC-3D474957F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47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29115-2E56-4C48-9E7A-27ED7B7F3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72C26-AFB3-A342-96BC-8430C6E85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451784-D4B2-164B-B41A-3B2565E27E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496031-6DA3-0146-BF5F-3A9209F62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11/6/20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C065A8-DC6C-8347-9E6D-2079B7F50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D6BAC4-53A6-0B49-BED1-0C762DCFB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977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89B89-F62D-DD4D-B982-A55034B90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94D63C-234B-AF44-81A2-2D03FDE32E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96457F-14A4-9944-B3D9-ACA0BEC15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84BC7B-8C66-3C40-8CC1-44E4EB207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11/6/20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5A5DDC-36B8-D247-8637-6D2200AE6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E396CC-867E-D741-8AD4-36AE12F09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95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755557-7207-7B41-82DE-8AEAA2B71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5D907-77F3-F647-B761-5E1704AEC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97279"/>
            <a:ext cx="10515600" cy="5079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EB0E3-380C-7040-8077-6FCF575484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19D94E-EA0C-A343-9123-5B6920E16F52}" type="datetimeFigureOut">
              <a:rPr lang="en-US" smtClean="0"/>
              <a:t>11/6/20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6E4DF-FC45-6849-BDF3-3B087DA84A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CC9A7-459B-7344-8637-23B82E4137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428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5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27DAD-967A-EE4A-A324-73C6769766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9115" y="1736068"/>
            <a:ext cx="949377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role of abstraction in compositionality in human and artificial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124426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47FD2-7834-1F44-B1D1-2D8E21F4C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outline of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8F72F-9F9E-6E4C-8593-B195E4FEF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7279"/>
            <a:ext cx="10515600" cy="5598489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Empirical human results</a:t>
            </a:r>
          </a:p>
          <a:p>
            <a:pPr lvl="1"/>
            <a:r>
              <a:rPr lang="en-US" dirty="0"/>
              <a:t>Evidence of compositionality in human behavior</a:t>
            </a:r>
          </a:p>
          <a:p>
            <a:endParaRPr lang="en-US" dirty="0"/>
          </a:p>
          <a:p>
            <a:pPr lvl="1"/>
            <a:r>
              <a:rPr lang="en-US" b="1" u="sng" dirty="0"/>
              <a:t>Evidence of abstraction and compositional representations in whole-brain human imaging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2.   ANN modeling results</a:t>
            </a:r>
          </a:p>
          <a:p>
            <a:pPr lvl="1"/>
            <a:r>
              <a:rPr lang="en-US" dirty="0"/>
              <a:t>Evidence of abstract representations when ANNs are forced to learn compositionally (pretraining on primitive tasks)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Evidence of systematic, zero-shot generalizability with compositional abstraction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  Current/future work</a:t>
            </a:r>
            <a:r>
              <a:rPr lang="en-US" dirty="0">
                <a:sym typeface="Wingdings" pitchFamily="2" charset="2"/>
              </a:rPr>
              <a:t> (?)</a:t>
            </a:r>
          </a:p>
          <a:p>
            <a:pPr lvl="1"/>
            <a:r>
              <a:rPr lang="en-US" dirty="0">
                <a:sym typeface="Wingdings" pitchFamily="2" charset="2"/>
              </a:rPr>
              <a:t>Optimizing models for compositional, abstracted, and clustered internal representations to facilitate efficient learning and generalizability in compositional tasks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505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77ED3-61E9-2742-B7CC-1D59DEC93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/>
              <a:t>How do we measure abstraction and compositionality in neural data?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ACA35-9BA1-A14D-A03E-105E7A8EC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826" y="1406521"/>
            <a:ext cx="3644900" cy="355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18D0D7-1117-F044-B490-4F6155931721}"/>
              </a:ext>
            </a:extLst>
          </p:cNvPr>
          <p:cNvSpPr txBox="1"/>
          <p:nvPr/>
        </p:nvSpPr>
        <p:spPr>
          <a:xfrm>
            <a:off x="324465" y="6430297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Bernardi</a:t>
            </a:r>
            <a:r>
              <a:rPr lang="en-US" dirty="0"/>
              <a:t> et al. (2020) </a:t>
            </a:r>
            <a:r>
              <a:rPr lang="en-US" i="1" dirty="0"/>
              <a:t>Cell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AA3DA-15B6-7146-A816-78972416E105}"/>
              </a:ext>
            </a:extLst>
          </p:cNvPr>
          <p:cNvSpPr txBox="1"/>
          <p:nvPr/>
        </p:nvSpPr>
        <p:spPr>
          <a:xfrm>
            <a:off x="511779" y="4962521"/>
            <a:ext cx="11331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we’re interested in seeing how generalizable a decoder for context (i.e., the blue dots) are, we evaluate the similarity of angles between decoders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So, we can compare the cosine (dot product) between the purple and pink vectors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210B14-9117-CE41-8C7C-45C5E4161DDD}"/>
              </a:ext>
            </a:extLst>
          </p:cNvPr>
          <p:cNvSpPr/>
          <p:nvPr/>
        </p:nvSpPr>
        <p:spPr>
          <a:xfrm>
            <a:off x="3816516" y="1099067"/>
            <a:ext cx="4057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Calculating the parallelism score (PS)</a:t>
            </a:r>
          </a:p>
        </p:txBody>
      </p:sp>
    </p:spTree>
    <p:extLst>
      <p:ext uri="{BB962C8B-B14F-4D97-AF65-F5344CB8AC3E}">
        <p14:creationId xmlns:p14="http://schemas.microsoft.com/office/powerpoint/2010/main" val="869535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C598A-C033-094F-AAD3-74840EE8C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255"/>
            <a:ext cx="11771453" cy="895989"/>
          </a:xfrm>
        </p:spPr>
        <p:txBody>
          <a:bodyPr>
            <a:normAutofit/>
          </a:bodyPr>
          <a:lstStyle/>
          <a:p>
            <a:r>
              <a:rPr lang="en-US" sz="3200" dirty="0"/>
              <a:t>Measure abstractedness using parallelism score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009C52-B518-1A42-BF22-5666F7BF23BE}"/>
              </a:ext>
            </a:extLst>
          </p:cNvPr>
          <p:cNvSpPr txBox="1"/>
          <p:nvPr/>
        </p:nvSpPr>
        <p:spPr>
          <a:xfrm>
            <a:off x="2106592" y="1770926"/>
            <a:ext cx="1425617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47230-9E5A-9240-A78C-87640341A966}"/>
              </a:ext>
            </a:extLst>
          </p:cNvPr>
          <p:cNvSpPr txBox="1"/>
          <p:nvPr/>
        </p:nvSpPr>
        <p:spPr>
          <a:xfrm>
            <a:off x="6644831" y="1724517"/>
            <a:ext cx="1425617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BC9CEC-039E-F145-A9A7-51D994B348D5}"/>
              </a:ext>
            </a:extLst>
          </p:cNvPr>
          <p:cNvSpPr txBox="1"/>
          <p:nvPr/>
        </p:nvSpPr>
        <p:spPr>
          <a:xfrm>
            <a:off x="2106592" y="4539206"/>
            <a:ext cx="1425617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D50DDF-BC5A-E045-9677-0F069B00D1D6}"/>
              </a:ext>
            </a:extLst>
          </p:cNvPr>
          <p:cNvSpPr txBox="1"/>
          <p:nvPr/>
        </p:nvSpPr>
        <p:spPr>
          <a:xfrm>
            <a:off x="7467600" y="4539206"/>
            <a:ext cx="1425617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D7B3CC3-1765-D64D-9143-A1F80922BF13}"/>
              </a:ext>
            </a:extLst>
          </p:cNvPr>
          <p:cNvSpPr/>
          <p:nvPr/>
        </p:nvSpPr>
        <p:spPr>
          <a:xfrm>
            <a:off x="3541850" y="4319287"/>
            <a:ext cx="219919" cy="21991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75000"/>
                </a:schemeClr>
              </a:solidFill>
              <a:highlight>
                <a:srgbClr val="008000"/>
              </a:highlight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C0866E3-9B31-B844-B037-D582CCA57621}"/>
              </a:ext>
            </a:extLst>
          </p:cNvPr>
          <p:cNvSpPr/>
          <p:nvPr/>
        </p:nvSpPr>
        <p:spPr>
          <a:xfrm>
            <a:off x="7247681" y="4319287"/>
            <a:ext cx="219919" cy="21991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885B2C8-822F-654B-B1E1-4DA087021E42}"/>
              </a:ext>
            </a:extLst>
          </p:cNvPr>
          <p:cNvSpPr/>
          <p:nvPr/>
        </p:nvSpPr>
        <p:spPr>
          <a:xfrm>
            <a:off x="6703668" y="2694256"/>
            <a:ext cx="219919" cy="21991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A856380-052B-D94A-BEE7-EB2929DFF968}"/>
              </a:ext>
            </a:extLst>
          </p:cNvPr>
          <p:cNvSpPr/>
          <p:nvPr/>
        </p:nvSpPr>
        <p:spPr>
          <a:xfrm>
            <a:off x="2916817" y="2708972"/>
            <a:ext cx="219919" cy="21991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10651E-698E-3D41-AEEA-236FFD76C285}"/>
              </a:ext>
            </a:extLst>
          </p:cNvPr>
          <p:cNvCxnSpPr>
            <a:cxnSpLocks/>
          </p:cNvCxnSpPr>
          <p:nvPr/>
        </p:nvCxnSpPr>
        <p:spPr>
          <a:xfrm flipV="1">
            <a:off x="2129738" y="3110449"/>
            <a:ext cx="2824223" cy="1053296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48B5ED-7402-694F-A530-70BAE7B6C996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3020992" y="2928891"/>
            <a:ext cx="630818" cy="1390396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DE2A5F-7935-4146-A3D9-52FCC1503A4A}"/>
              </a:ext>
            </a:extLst>
          </p:cNvPr>
          <p:cNvCxnSpPr>
            <a:cxnSpLocks/>
          </p:cNvCxnSpPr>
          <p:nvPr/>
        </p:nvCxnSpPr>
        <p:spPr>
          <a:xfrm flipH="1" flipV="1">
            <a:off x="6829063" y="2928891"/>
            <a:ext cx="528578" cy="1342884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3F29BE6-C42B-814A-8418-4120A96EEA6C}"/>
              </a:ext>
            </a:extLst>
          </p:cNvPr>
          <p:cNvCxnSpPr>
            <a:cxnSpLocks/>
          </p:cNvCxnSpPr>
          <p:nvPr/>
        </p:nvCxnSpPr>
        <p:spPr>
          <a:xfrm flipV="1">
            <a:off x="6182807" y="2902352"/>
            <a:ext cx="2824223" cy="1053296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656EB1B-8949-2143-84FB-6EC7BC215CE7}"/>
              </a:ext>
            </a:extLst>
          </p:cNvPr>
          <p:cNvSpPr txBox="1"/>
          <p:nvPr/>
        </p:nvSpPr>
        <p:spPr>
          <a:xfrm>
            <a:off x="28934" y="5497789"/>
            <a:ext cx="5865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Objective: Compute the angle between </a:t>
            </a:r>
            <a:r>
              <a:rPr lang="en-US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, where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5DA549B-051F-1644-A186-BA2015537F23}"/>
              </a:ext>
            </a:extLst>
          </p:cNvPr>
          <p:cNvSpPr/>
          <p:nvPr/>
        </p:nvSpPr>
        <p:spPr>
          <a:xfrm>
            <a:off x="3533996" y="3687518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42D644E-2E5B-3340-8579-FE9854C1E3F2}"/>
              </a:ext>
            </a:extLst>
          </p:cNvPr>
          <p:cNvSpPr/>
          <p:nvPr/>
        </p:nvSpPr>
        <p:spPr>
          <a:xfrm>
            <a:off x="7297697" y="3568427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2239639-0771-0C42-98D9-15051F97CC03}"/>
              </a:ext>
            </a:extLst>
          </p:cNvPr>
          <p:cNvSpPr/>
          <p:nvPr/>
        </p:nvSpPr>
        <p:spPr>
          <a:xfrm>
            <a:off x="3871729" y="4271775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="1" baseline="-25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E3EE42A-C4B3-B647-9BBE-332242A62B90}"/>
              </a:ext>
            </a:extLst>
          </p:cNvPr>
          <p:cNvSpPr/>
          <p:nvPr/>
        </p:nvSpPr>
        <p:spPr>
          <a:xfrm>
            <a:off x="6859599" y="4309642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="1" baseline="-25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D4F27B5-4B53-CB4E-9F46-BC34127771B4}"/>
              </a:ext>
            </a:extLst>
          </p:cNvPr>
          <p:cNvSpPr/>
          <p:nvPr/>
        </p:nvSpPr>
        <p:spPr>
          <a:xfrm>
            <a:off x="3164971" y="2665132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="1" baseline="-25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D73AA70-3AD3-104E-AB13-1695DD1D818B}"/>
              </a:ext>
            </a:extLst>
          </p:cNvPr>
          <p:cNvSpPr/>
          <p:nvPr/>
        </p:nvSpPr>
        <p:spPr>
          <a:xfrm>
            <a:off x="6246965" y="2634265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="1" baseline="-25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D05041-05BA-9142-A270-28ADA7552767}"/>
              </a:ext>
            </a:extLst>
          </p:cNvPr>
          <p:cNvSpPr txBox="1"/>
          <p:nvPr/>
        </p:nvSpPr>
        <p:spPr>
          <a:xfrm>
            <a:off x="1240419" y="5930376"/>
            <a:ext cx="1323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="1" baseline="-25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="1" baseline="-25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53040D-6A4F-0844-A84D-E16C33613977}"/>
              </a:ext>
            </a:extLst>
          </p:cNvPr>
          <p:cNvSpPr txBox="1"/>
          <p:nvPr/>
        </p:nvSpPr>
        <p:spPr>
          <a:xfrm>
            <a:off x="1240419" y="6348841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="1" baseline="-25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="1" baseline="-25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3315F50F-E6FE-B042-A977-BCE1C8012CF3}"/>
              </a:ext>
            </a:extLst>
          </p:cNvPr>
          <p:cNvSpPr/>
          <p:nvPr/>
        </p:nvSpPr>
        <p:spPr>
          <a:xfrm>
            <a:off x="2916817" y="6202318"/>
            <a:ext cx="2182736" cy="233799"/>
          </a:xfrm>
          <a:prstGeom prst="rightArrow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8982548-901D-3049-808D-0D7ED50E1AD4}"/>
              </a:ext>
            </a:extLst>
          </p:cNvPr>
          <p:cNvSpPr/>
          <p:nvPr/>
        </p:nvSpPr>
        <p:spPr>
          <a:xfrm>
            <a:off x="5487586" y="6134551"/>
            <a:ext cx="51432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PS = mean {||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|| • ||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||}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every possible BOTH v. EITHER combination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07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33" grpId="0"/>
      <p:bldP spid="34" grpId="0"/>
      <p:bldP spid="35" grpId="0"/>
      <p:bldP spid="36" grpId="0"/>
      <p:bldP spid="37" grpId="0"/>
      <p:bldP spid="38" grpId="0"/>
      <p:bldP spid="39" grpId="0"/>
      <p:bldP spid="42" grpId="0"/>
      <p:bldP spid="43" grpId="0"/>
      <p:bldP spid="44" grpId="0" animBg="1"/>
      <p:bldP spid="4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AE476-15DE-F247-8239-AFBF4397D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46194" cy="1002890"/>
          </a:xfrm>
        </p:spPr>
        <p:txBody>
          <a:bodyPr>
            <a:normAutofit/>
          </a:bodyPr>
          <a:lstStyle/>
          <a:p>
            <a:r>
              <a:rPr lang="en-US" sz="3200" dirty="0"/>
              <a:t>Logic rule parallelism – </a:t>
            </a:r>
            <a:r>
              <a:rPr lang="en-US" sz="3200" i="1" dirty="0"/>
              <a:t>statistical significance assessed using alpha=0.05 on shuffled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729570-D15B-5E49-A720-396C39C1E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347" y="1141507"/>
            <a:ext cx="6671304" cy="46841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2223A5-B3F9-964A-ADA8-805E76316553}"/>
              </a:ext>
            </a:extLst>
          </p:cNvPr>
          <p:cNvSpPr txBox="1"/>
          <p:nvPr/>
        </p:nvSpPr>
        <p:spPr>
          <a:xfrm>
            <a:off x="3315928" y="5825612"/>
            <a:ext cx="5560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Abstract representations for logic rules are lie mostly in frontoparietal ”task positive regions”</a:t>
            </a:r>
          </a:p>
        </p:txBody>
      </p:sp>
    </p:spTree>
    <p:extLst>
      <p:ext uri="{BB962C8B-B14F-4D97-AF65-F5344CB8AC3E}">
        <p14:creationId xmlns:p14="http://schemas.microsoft.com/office/powerpoint/2010/main" val="784197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EA785-BFDB-8F46-9FD3-C17363451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/>
              <a:t>Reference of what functional networks organization in the human brain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FD3B6-C4B2-7C4C-90C2-DB9F5C9E5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2450985"/>
            <a:ext cx="11083636" cy="307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60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AE476-15DE-F247-8239-AFBF4397D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02890"/>
          </a:xfrm>
        </p:spPr>
        <p:txBody>
          <a:bodyPr>
            <a:normAutofit/>
          </a:bodyPr>
          <a:lstStyle/>
          <a:p>
            <a:r>
              <a:rPr lang="en-US" sz="3000" dirty="0"/>
              <a:t>Sensory rule parallelism – </a:t>
            </a:r>
            <a:r>
              <a:rPr lang="en-US" sz="3000" i="1" dirty="0"/>
              <a:t>statistical significance assessed using alpha&lt;0.05 on shuffled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6F6F43-AD81-494D-AFC2-432B0B108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83" y="1163331"/>
            <a:ext cx="7338434" cy="51525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F7BF54-04C9-2343-89D4-F26C18A8BBAC}"/>
              </a:ext>
            </a:extLst>
          </p:cNvPr>
          <p:cNvSpPr txBox="1"/>
          <p:nvPr/>
        </p:nvSpPr>
        <p:spPr>
          <a:xfrm>
            <a:off x="3315929" y="1386348"/>
            <a:ext cx="5560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Abstract representations for sensory rules are lie mostly in higher order visual areas and some dorsal attention network regions</a:t>
            </a:r>
          </a:p>
        </p:txBody>
      </p:sp>
    </p:spTree>
    <p:extLst>
      <p:ext uri="{BB962C8B-B14F-4D97-AF65-F5344CB8AC3E}">
        <p14:creationId xmlns:p14="http://schemas.microsoft.com/office/powerpoint/2010/main" val="3379578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AE476-15DE-F247-8239-AFBF4397D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73394"/>
          </a:xfrm>
        </p:spPr>
        <p:txBody>
          <a:bodyPr>
            <a:normAutofit/>
          </a:bodyPr>
          <a:lstStyle/>
          <a:p>
            <a:r>
              <a:rPr lang="en-US" sz="3000" dirty="0"/>
              <a:t>Motor rule parallelism – </a:t>
            </a:r>
            <a:r>
              <a:rPr lang="en-US" sz="3000" i="1" dirty="0"/>
              <a:t>statistical significance assessed using alpha&lt;0.05 on shuffled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C39CC0-9E78-7B45-8D38-9A143CCB2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348" y="1149686"/>
            <a:ext cx="6671304" cy="46841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33105B-D02C-CA43-8D37-E92ED98E757F}"/>
              </a:ext>
            </a:extLst>
          </p:cNvPr>
          <p:cNvSpPr txBox="1"/>
          <p:nvPr/>
        </p:nvSpPr>
        <p:spPr>
          <a:xfrm>
            <a:off x="3433916" y="5934670"/>
            <a:ext cx="5560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Abstract representations for motor rules are mostly lie in higher order visual areas and some dorsal attention network regions</a:t>
            </a:r>
          </a:p>
        </p:txBody>
      </p:sp>
    </p:spTree>
    <p:extLst>
      <p:ext uri="{BB962C8B-B14F-4D97-AF65-F5344CB8AC3E}">
        <p14:creationId xmlns:p14="http://schemas.microsoft.com/office/powerpoint/2010/main" val="1112032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14BFA-7B8A-5146-A6ED-F4F77F76F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How about the overall degree of parallelism per rule domain?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9D891A-3C7B-4344-8DA7-205A07E4D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700" y="1415845"/>
            <a:ext cx="5816600" cy="411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928327-F9C2-1647-BFAB-0DACB334C672}"/>
              </a:ext>
            </a:extLst>
          </p:cNvPr>
          <p:cNvSpPr txBox="1"/>
          <p:nvPr/>
        </p:nvSpPr>
        <p:spPr>
          <a:xfrm>
            <a:off x="706692" y="5758933"/>
            <a:ext cx="111235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Sensory rules appears to have an intrinsically lower parallelism score relative to other rule domains</a:t>
            </a:r>
          </a:p>
          <a:p>
            <a:endParaRPr lang="en-US" b="1" i="1" dirty="0"/>
          </a:p>
          <a:p>
            <a:r>
              <a:rPr lang="en-US" b="1" i="1" dirty="0"/>
              <a:t>Is this due to the data, or a function of the task?</a:t>
            </a:r>
          </a:p>
        </p:txBody>
      </p:sp>
    </p:spTree>
    <p:extLst>
      <p:ext uri="{BB962C8B-B14F-4D97-AF65-F5344CB8AC3E}">
        <p14:creationId xmlns:p14="http://schemas.microsoft.com/office/powerpoint/2010/main" val="3302126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47FD2-7834-1F44-B1D1-2D8E21F4C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outline of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8F72F-9F9E-6E4C-8593-B195E4FEF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7279"/>
            <a:ext cx="10515600" cy="5598489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Empirical human results</a:t>
            </a:r>
          </a:p>
          <a:p>
            <a:pPr lvl="1"/>
            <a:r>
              <a:rPr lang="en-US" dirty="0"/>
              <a:t>Evidence of compositionality in human behavior</a:t>
            </a:r>
          </a:p>
          <a:p>
            <a:endParaRPr lang="en-US" dirty="0"/>
          </a:p>
          <a:p>
            <a:pPr lvl="1"/>
            <a:r>
              <a:rPr lang="en-US" dirty="0"/>
              <a:t>Evidence of abstraction and compositional representations in whole-brain human imaging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2.   </a:t>
            </a:r>
            <a:r>
              <a:rPr lang="en-US" b="1" u="sng" dirty="0"/>
              <a:t>ANN modeling results</a:t>
            </a:r>
          </a:p>
          <a:p>
            <a:pPr lvl="1"/>
            <a:r>
              <a:rPr lang="en-US" b="1" u="sng" dirty="0"/>
              <a:t>Evidence of abstract representations when ANNs are forced to learn compositionally (pretraining on primitive tasks)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Evidence of systematic, zero-shot generalizability with compositional abstraction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  Current/future work</a:t>
            </a:r>
            <a:r>
              <a:rPr lang="en-US" dirty="0">
                <a:sym typeface="Wingdings" pitchFamily="2" charset="2"/>
              </a:rPr>
              <a:t> (?)</a:t>
            </a:r>
          </a:p>
          <a:p>
            <a:pPr lvl="1"/>
            <a:r>
              <a:rPr lang="en-US" dirty="0">
                <a:sym typeface="Wingdings" pitchFamily="2" charset="2"/>
              </a:rPr>
              <a:t>Optimizing models for compositional, abstracted, and clustered internal representations to facilitate efficient learning and generalizability in compositional tasks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570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B2CF035D-58F3-6840-9F90-0D1047BC2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497" y="1123814"/>
            <a:ext cx="3649006" cy="56677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03754B-4CCD-BB49-A242-97976D2C0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993577"/>
          </a:xfrm>
        </p:spPr>
        <p:txBody>
          <a:bodyPr>
            <a:normAutofit/>
          </a:bodyPr>
          <a:lstStyle/>
          <a:p>
            <a:r>
              <a:rPr lang="en-US" sz="3200" dirty="0"/>
              <a:t>Model architecture – simple feedforward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AE125F-AEFC-B74B-949E-FF52760E22A2}"/>
              </a:ext>
            </a:extLst>
          </p:cNvPr>
          <p:cNvSpPr txBox="1"/>
          <p:nvPr/>
        </p:nvSpPr>
        <p:spPr>
          <a:xfrm>
            <a:off x="8097231" y="305048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256 units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27011C-324B-5441-82D2-9118A5193448}"/>
              </a:ext>
            </a:extLst>
          </p:cNvPr>
          <p:cNvSpPr txBox="1"/>
          <p:nvPr/>
        </p:nvSpPr>
        <p:spPr>
          <a:xfrm>
            <a:off x="8097231" y="4157624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256 units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6CD642-E32B-4B4D-A57B-402713220F1C}"/>
              </a:ext>
            </a:extLst>
          </p:cNvPr>
          <p:cNvSpPr txBox="1"/>
          <p:nvPr/>
        </p:nvSpPr>
        <p:spPr>
          <a:xfrm>
            <a:off x="8097231" y="5264765"/>
            <a:ext cx="3482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11 (context) + 16 (sensory) units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99C8B0-6F4D-0440-9A44-9309561D570D}"/>
              </a:ext>
            </a:extLst>
          </p:cNvPr>
          <p:cNvSpPr txBox="1"/>
          <p:nvPr/>
        </p:nvSpPr>
        <p:spPr>
          <a:xfrm>
            <a:off x="8097231" y="1837364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 units</a:t>
            </a:r>
          </a:p>
        </p:txBody>
      </p:sp>
    </p:spTree>
    <p:extLst>
      <p:ext uri="{BB962C8B-B14F-4D97-AF65-F5344CB8AC3E}">
        <p14:creationId xmlns:p14="http://schemas.microsoft.com/office/powerpoint/2010/main" val="3900921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2AD2A-D45D-D74E-8A51-3D32DC4A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8721D-B91A-9D4F-AB7D-322677B7A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How do brains represent compositionality?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Can compositional representations in brains inform how to learn compositional representations in ANNs?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624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38AA8-BE64-444C-A4B8-B1AEF481D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88142"/>
          </a:xfrm>
        </p:spPr>
        <p:txBody>
          <a:bodyPr>
            <a:no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Analysis 1 – Force an ANN to learn compositionally through training on primitive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5432F-0A54-644C-A106-85F27E420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Build a model to perform the C-PRO task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Evaluate compositional behavior on a network trained on 4 tasks with pretraining (on compositional primitives) and without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Does the ANN exhibit similar compositional behaviors to humans?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37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38AA8-BE64-444C-A4B8-B1AEF481D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88142"/>
          </a:xfrm>
        </p:spPr>
        <p:txBody>
          <a:bodyPr>
            <a:no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Analysis 1 – ANN pretraining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5432F-0A54-644C-A106-85F27E420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Two simplified tasks: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Sensorimotor task: 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RED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press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LEFT MIDDLE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VERTICAL press RIGHT INDEX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Logical-sensory tasks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BOTH RED -&gt; TRUE/FALSE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NEITHER VERTICAL -&gt; TRUE/FALSE</a:t>
            </a:r>
          </a:p>
          <a:p>
            <a:pPr lvl="2"/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both networks: Train on 4 practiced tasks (like human experiment)</a:t>
            </a:r>
          </a:p>
        </p:txBody>
      </p:sp>
    </p:spTree>
    <p:extLst>
      <p:ext uri="{BB962C8B-B14F-4D97-AF65-F5344CB8AC3E}">
        <p14:creationId xmlns:p14="http://schemas.microsoft.com/office/powerpoint/2010/main" val="116593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C1423-13B9-FF48-9DFA-1B788DF6D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3059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Accuracy significantly improves with pretraining on primitive tasks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2B600C-DBB9-3C4B-903E-EC06C7FDE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1626734"/>
            <a:ext cx="5969000" cy="5067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17E128-BB29-9A48-B947-B916D78A2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0" y="1626734"/>
            <a:ext cx="59690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3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B5E17C-87DF-BE42-93C9-F18CBFF1D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917" y="1190232"/>
            <a:ext cx="7791638" cy="566776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EDC1817-7845-CC4D-AB33-CEBA88111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3059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Networks without pretraining cannot generalize and learn new tasks</a:t>
            </a:r>
          </a:p>
        </p:txBody>
      </p:sp>
    </p:spTree>
    <p:extLst>
      <p:ext uri="{BB962C8B-B14F-4D97-AF65-F5344CB8AC3E}">
        <p14:creationId xmlns:p14="http://schemas.microsoft.com/office/powerpoint/2010/main" val="3866281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D117C-AFB2-EB4A-BCB2-58FFBC736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7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ANN equivalent of by-rule analysis – Adam x pretraining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A535BD-1A57-8940-B6A9-718040E3294F}"/>
              </a:ext>
            </a:extLst>
          </p:cNvPr>
          <p:cNvSpPr/>
          <p:nvPr/>
        </p:nvSpPr>
        <p:spPr>
          <a:xfrm>
            <a:off x="1487487" y="5866884"/>
            <a:ext cx="9217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“both” and ”either” are significantly easier than ”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notboth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” and “neither”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DCC076-BD86-AA4A-A028-4EA094E45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7198"/>
            <a:ext cx="12192000" cy="372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75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AC6BD-BB3B-D548-A3A6-4E32A5D4B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984634"/>
          </a:xfrm>
        </p:spPr>
        <p:txBody>
          <a:bodyPr>
            <a:normAutofit/>
          </a:bodyPr>
          <a:lstStyle/>
          <a:p>
            <a:r>
              <a:rPr lang="en-US" sz="2800" dirty="0"/>
              <a:t>Why are ANNs biased towards affirmative (BOTH &amp; EITHER) rules, rather than negative rules?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790A5-9019-DE4B-A008-61D268612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6995"/>
            <a:ext cx="10515600" cy="507968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Hypothesis – Questions that we pose are inherently biased towards affirmative conditionals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Ex: If RED then press RMID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Observation: Questions can be inherently biased towards negative conditionals, too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Ex: If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NOT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RED, then press RMID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Hypothesis: Train network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only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 negative conditionals in the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sensorimotor primitive task</a:t>
            </a:r>
          </a:p>
        </p:txBody>
      </p:sp>
    </p:spTree>
    <p:extLst>
      <p:ext uri="{BB962C8B-B14F-4D97-AF65-F5344CB8AC3E}">
        <p14:creationId xmlns:p14="http://schemas.microsoft.com/office/powerpoint/2010/main" val="38545014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1237-B5A9-F046-9B19-4DDF8A072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999384"/>
          </a:xfrm>
        </p:spPr>
        <p:txBody>
          <a:bodyPr/>
          <a:lstStyle/>
          <a:p>
            <a:r>
              <a:rPr lang="en-US" dirty="0"/>
              <a:t>Training on negations </a:t>
            </a:r>
            <a:r>
              <a:rPr lang="en-US" i="1" dirty="0"/>
              <a:t>only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B2602B-432F-1747-A285-80BA312376B1}"/>
              </a:ext>
            </a:extLst>
          </p:cNvPr>
          <p:cNvSpPr txBox="1"/>
          <p:nvPr/>
        </p:nvSpPr>
        <p:spPr>
          <a:xfrm>
            <a:off x="271296" y="6160168"/>
            <a:ext cx="11649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Performance on specific logical rules is flipped – rules involving negations outperform ‘affirmative’ rules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B660E8-21E1-D64A-8E90-F1A714A6B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8943"/>
            <a:ext cx="12192000" cy="380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74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1237-B5A9-F046-9B19-4DDF8A072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256"/>
            <a:ext cx="12064181" cy="999384"/>
          </a:xfrm>
        </p:spPr>
        <p:txBody>
          <a:bodyPr>
            <a:normAutofit fontScale="90000"/>
          </a:bodyPr>
          <a:lstStyle/>
          <a:p>
            <a:r>
              <a:rPr lang="en-US" dirty="0"/>
              <a:t>Training on negations </a:t>
            </a:r>
            <a:r>
              <a:rPr lang="en-US" i="1" dirty="0"/>
              <a:t>and </a:t>
            </a:r>
            <a:r>
              <a:rPr lang="en-US" dirty="0"/>
              <a:t>affirmative tasks equally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B2602B-432F-1747-A285-80BA312376B1}"/>
              </a:ext>
            </a:extLst>
          </p:cNvPr>
          <p:cNvSpPr txBox="1"/>
          <p:nvPr/>
        </p:nvSpPr>
        <p:spPr>
          <a:xfrm>
            <a:off x="475243" y="5874478"/>
            <a:ext cx="114569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Equal training on both affirmative and negative versions of the primitive task enable zero-shot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Illustrates systematicity (ability to re-use rules)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Productivity (though only of depth 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62B746-CEC4-4146-A325-15A4015E1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39" y="1282784"/>
            <a:ext cx="5853973" cy="42582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CC7B24-E6E3-A843-A169-651AFEAC1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735" y="1351057"/>
            <a:ext cx="5726545" cy="412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68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C8C39E-6D43-1046-BD24-32A29BABA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ANNs exhibit compositional </a:t>
            </a:r>
            <a:r>
              <a:rPr lang="en-US" sz="4000" i="1" dirty="0"/>
              <a:t>behavior</a:t>
            </a:r>
            <a:r>
              <a:rPr lang="en-US" sz="4000" dirty="0"/>
              <a:t> when trained in a compositional way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38C1E6-4934-1E4A-905C-78F17DBDD2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Next: ANN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556907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641E20-378B-C44F-83B0-8F07685E4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Parallelism as a function of # tasks trained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B30D1A-308D-F340-B338-1203E82C831C}"/>
              </a:ext>
            </a:extLst>
          </p:cNvPr>
          <p:cNvSpPr txBox="1"/>
          <p:nvPr/>
        </p:nvSpPr>
        <p:spPr>
          <a:xfrm>
            <a:off x="3964760" y="5758934"/>
            <a:ext cx="4948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/>
              <a:t>Higher parallelism -&gt; higher the abstraction</a:t>
            </a:r>
          </a:p>
          <a:p>
            <a:pPr algn="ctr"/>
            <a:r>
              <a:rPr lang="en-US" b="1" i="1" dirty="0"/>
              <a:t>Pretraining boosts parallelism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D52C20-BEA4-7A43-9D1B-3B3BEEC32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311" y="1299862"/>
            <a:ext cx="5971378" cy="425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576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F8CBD-44E7-9F4A-A79F-CE9B85A02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What internal representations are useful for compositional generalization?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45227-8B93-CF45-A212-D6FE0F682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7279"/>
            <a:ext cx="10515600" cy="5079683"/>
          </a:xfrm>
        </p:spPr>
        <p:txBody>
          <a:bodyPr/>
          <a:lstStyle/>
          <a:p>
            <a:r>
              <a:rPr lang="en-US" dirty="0"/>
              <a:t>Shattering dimensionality versus generalizability/abstraction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FF555D9-6028-2745-AEE1-E55CAB85753A}"/>
              </a:ext>
            </a:extLst>
          </p:cNvPr>
          <p:cNvCxnSpPr/>
          <p:nvPr/>
        </p:nvCxnSpPr>
        <p:spPr>
          <a:xfrm>
            <a:off x="344245" y="1000461"/>
            <a:ext cx="11220226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DE28B98-21DD-444A-B6D0-C5EF117536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77" b="51211"/>
          <a:stretch/>
        </p:blipFill>
        <p:spPr>
          <a:xfrm>
            <a:off x="2281428" y="1630467"/>
            <a:ext cx="6787268" cy="2285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9E35E7-AD92-B643-AEA4-8E0C1625A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740" r="-277" b="258"/>
          <a:stretch/>
        </p:blipFill>
        <p:spPr>
          <a:xfrm>
            <a:off x="2281428" y="3915785"/>
            <a:ext cx="6787268" cy="23889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C13EF7-E92F-074D-B9F1-44830E420746}"/>
              </a:ext>
            </a:extLst>
          </p:cNvPr>
          <p:cNvSpPr txBox="1"/>
          <p:nvPr/>
        </p:nvSpPr>
        <p:spPr>
          <a:xfrm>
            <a:off x="1691589" y="6340818"/>
            <a:ext cx="880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/>
              <a:t>High shattering dimensionality –&gt; not ideal for generalizability to new contexts</a:t>
            </a:r>
          </a:p>
        </p:txBody>
      </p:sp>
    </p:spTree>
    <p:extLst>
      <p:ext uri="{BB962C8B-B14F-4D97-AF65-F5344CB8AC3E}">
        <p14:creationId xmlns:p14="http://schemas.microsoft.com/office/powerpoint/2010/main" val="4068865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641E20-378B-C44F-83B0-8F07685E4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Parallelism by rule type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B30D1A-308D-F340-B338-1203E82C831C}"/>
              </a:ext>
            </a:extLst>
          </p:cNvPr>
          <p:cNvSpPr txBox="1"/>
          <p:nvPr/>
        </p:nvSpPr>
        <p:spPr>
          <a:xfrm>
            <a:off x="2898914" y="5767918"/>
            <a:ext cx="7434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/>
              <a:t>Domain specific abstraction in ANNs (with compositional training)</a:t>
            </a:r>
          </a:p>
          <a:p>
            <a:pPr algn="ctr"/>
            <a:r>
              <a:rPr lang="en-US" b="1" i="1" dirty="0"/>
              <a:t>mimics abstraction in the brain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E87EA8-EFCC-E543-BBD3-BA1ED32D4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78" y="1552414"/>
            <a:ext cx="5428525" cy="38711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D2976B-8465-9048-9145-5798C03507F5}"/>
              </a:ext>
            </a:extLst>
          </p:cNvPr>
          <p:cNvSpPr txBox="1"/>
          <p:nvPr/>
        </p:nvSpPr>
        <p:spPr>
          <a:xfrm>
            <a:off x="2934930" y="2903219"/>
            <a:ext cx="1666567" cy="58477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Gray distribution is the “null”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656BA7-EBBB-C64E-93D2-669042C01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449" y="1787663"/>
            <a:ext cx="4807107" cy="34006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68F906-8B7F-BB4F-AA3C-7D9DC7F38A31}"/>
              </a:ext>
            </a:extLst>
          </p:cNvPr>
          <p:cNvSpPr txBox="1"/>
          <p:nvPr/>
        </p:nvSpPr>
        <p:spPr>
          <a:xfrm>
            <a:off x="7765138" y="1208069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PS from empirical brain data</a:t>
            </a:r>
          </a:p>
        </p:txBody>
      </p:sp>
    </p:spTree>
    <p:extLst>
      <p:ext uri="{BB962C8B-B14F-4D97-AF65-F5344CB8AC3E}">
        <p14:creationId xmlns:p14="http://schemas.microsoft.com/office/powerpoint/2010/main" val="192345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102A-C84B-A448-9DDF-CAACC7EBC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Do pretrained, compositional ANNs have more efficient (lower dimensional) representations?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D04E7E-5815-B347-A228-C001F0048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1590891"/>
            <a:ext cx="10795000" cy="494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068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102A-C84B-A448-9DDF-CAACC7EBC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92564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Pretraining of networks also results in reduced dimensionality, another form of abstraction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D93B04-8997-4C42-AB2C-428FBAE3F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450" y="1911350"/>
            <a:ext cx="5499100" cy="3619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A923E8-564D-A544-87A7-FA616670D4EF}"/>
              </a:ext>
            </a:extLst>
          </p:cNvPr>
          <p:cNvSpPr txBox="1"/>
          <p:nvPr/>
        </p:nvSpPr>
        <p:spPr>
          <a:xfrm>
            <a:off x="4395019" y="1401097"/>
            <a:ext cx="377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Dimensionality in the feature space</a:t>
            </a:r>
          </a:p>
        </p:txBody>
      </p:sp>
    </p:spTree>
    <p:extLst>
      <p:ext uri="{BB962C8B-B14F-4D97-AF65-F5344CB8AC3E}">
        <p14:creationId xmlns:p14="http://schemas.microsoft.com/office/powerpoint/2010/main" val="3647981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A9E2F-AAFC-7A47-8B30-D0B3E3BC8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 of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BEB2E-E253-F34E-A74A-13624A405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9008"/>
            <a:ext cx="10515600" cy="507968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Humans exhibit compositionality in task performance between familiar and novel task types</a:t>
            </a:r>
          </a:p>
          <a:p>
            <a:endParaRPr lang="en-US" dirty="0"/>
          </a:p>
          <a:p>
            <a:r>
              <a:rPr lang="en-US" dirty="0"/>
              <a:t>Humans exhibit compositional brain representations as exhibited by parallelism scores across rule types</a:t>
            </a:r>
          </a:p>
          <a:p>
            <a:endParaRPr lang="en-US" dirty="0"/>
          </a:p>
          <a:p>
            <a:r>
              <a:rPr lang="en-US" dirty="0"/>
              <a:t>ANNs can exhibit compositionality, if pretrained with useful compositional primitives</a:t>
            </a:r>
          </a:p>
          <a:p>
            <a:pPr lvl="1"/>
            <a:r>
              <a:rPr lang="en-US" dirty="0"/>
              <a:t>This affords generalizability as evidenced by zero-shot learning</a:t>
            </a:r>
          </a:p>
          <a:p>
            <a:pPr lvl="1"/>
            <a:endParaRPr lang="en-US" dirty="0"/>
          </a:p>
          <a:p>
            <a:r>
              <a:rPr lang="en-US" dirty="0"/>
              <a:t>Abstract and efficient representations may underlie the ability to generalize in both humans and ANNs</a:t>
            </a:r>
          </a:p>
        </p:txBody>
      </p:sp>
    </p:spTree>
    <p:extLst>
      <p:ext uri="{BB962C8B-B14F-4D97-AF65-F5344CB8AC3E}">
        <p14:creationId xmlns:p14="http://schemas.microsoft.com/office/powerpoint/2010/main" val="200591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8B5D9-40FC-CC47-9A31-555101955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to AI (yet to be done)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6ADA4-E053-CC42-AFB6-C9AB592B7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2103"/>
            <a:ext cx="10515600" cy="4834859"/>
          </a:xfrm>
        </p:spPr>
        <p:txBody>
          <a:bodyPr/>
          <a:lstStyle/>
          <a:p>
            <a:r>
              <a:rPr lang="en-US" dirty="0"/>
              <a:t>Can we regularize task performance using different measures of abstraction?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Maximize parallelism in hidden units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Minimize dimensionality in hidden units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44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1E9F1-B966-2D44-A26C-1F1D06CCF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are the task rule inputs modeled?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4B28B5F-8555-844D-9A62-F86DF5B174A3}"/>
              </a:ext>
            </a:extLst>
          </p:cNvPr>
          <p:cNvSpPr/>
          <p:nvPr/>
        </p:nvSpPr>
        <p:spPr>
          <a:xfrm>
            <a:off x="152400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1AC7F5-F28C-FC4E-8C6E-25AF7529C2D3}"/>
              </a:ext>
            </a:extLst>
          </p:cNvPr>
          <p:cNvSpPr/>
          <p:nvPr/>
        </p:nvSpPr>
        <p:spPr>
          <a:xfrm>
            <a:off x="1092200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F38291-5906-B643-92B2-3AF605683A51}"/>
              </a:ext>
            </a:extLst>
          </p:cNvPr>
          <p:cNvSpPr/>
          <p:nvPr/>
        </p:nvSpPr>
        <p:spPr>
          <a:xfrm>
            <a:off x="2070100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9FF1819-9F90-0548-AB87-8470900AD1A3}"/>
              </a:ext>
            </a:extLst>
          </p:cNvPr>
          <p:cNvSpPr/>
          <p:nvPr/>
        </p:nvSpPr>
        <p:spPr>
          <a:xfrm>
            <a:off x="3644900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7F51E5-CD7C-EB4B-BEBF-C9A4A22B2BF1}"/>
              </a:ext>
            </a:extLst>
          </p:cNvPr>
          <p:cNvSpPr/>
          <p:nvPr/>
        </p:nvSpPr>
        <p:spPr>
          <a:xfrm>
            <a:off x="4584700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DE59627-26CD-2E44-8718-B25D04BC30C7}"/>
              </a:ext>
            </a:extLst>
          </p:cNvPr>
          <p:cNvSpPr/>
          <p:nvPr/>
        </p:nvSpPr>
        <p:spPr>
          <a:xfrm>
            <a:off x="5562600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8EF619D-B88E-6F4C-8F1C-196DCEE0EA43}"/>
              </a:ext>
            </a:extLst>
          </p:cNvPr>
          <p:cNvSpPr/>
          <p:nvPr/>
        </p:nvSpPr>
        <p:spPr>
          <a:xfrm>
            <a:off x="6515100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BD30EF9-C2D3-3448-A61D-CBA199441EED}"/>
              </a:ext>
            </a:extLst>
          </p:cNvPr>
          <p:cNvSpPr/>
          <p:nvPr/>
        </p:nvSpPr>
        <p:spPr>
          <a:xfrm>
            <a:off x="8089900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5F6BFC5-757D-674E-B050-B755A610DAAE}"/>
              </a:ext>
            </a:extLst>
          </p:cNvPr>
          <p:cNvSpPr/>
          <p:nvPr/>
        </p:nvSpPr>
        <p:spPr>
          <a:xfrm>
            <a:off x="9029700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88E6F25-73FA-EE4D-B011-500EBAE5467A}"/>
              </a:ext>
            </a:extLst>
          </p:cNvPr>
          <p:cNvSpPr/>
          <p:nvPr/>
        </p:nvSpPr>
        <p:spPr>
          <a:xfrm>
            <a:off x="10007600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9C3D2E-A984-524D-B90E-C6AB2B12FE57}"/>
              </a:ext>
            </a:extLst>
          </p:cNvPr>
          <p:cNvSpPr/>
          <p:nvPr/>
        </p:nvSpPr>
        <p:spPr>
          <a:xfrm>
            <a:off x="10960100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5891A4-C153-3A44-A0F9-649250751029}"/>
              </a:ext>
            </a:extLst>
          </p:cNvPr>
          <p:cNvSpPr txBox="1"/>
          <p:nvPr/>
        </p:nvSpPr>
        <p:spPr>
          <a:xfrm>
            <a:off x="989365" y="5286764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436025-1408-BB42-8407-76AC861D8231}"/>
              </a:ext>
            </a:extLst>
          </p:cNvPr>
          <p:cNvSpPr txBox="1"/>
          <p:nvPr/>
        </p:nvSpPr>
        <p:spPr>
          <a:xfrm>
            <a:off x="4862729" y="5286764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827275-07E5-844F-B61B-8D636DA28065}"/>
              </a:ext>
            </a:extLst>
          </p:cNvPr>
          <p:cNvSpPr txBox="1"/>
          <p:nvPr/>
        </p:nvSpPr>
        <p:spPr>
          <a:xfrm>
            <a:off x="9436100" y="5291229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9152A9-A296-B443-A4F3-247A024E8756}"/>
              </a:ext>
            </a:extLst>
          </p:cNvPr>
          <p:cNvSpPr txBox="1"/>
          <p:nvPr/>
        </p:nvSpPr>
        <p:spPr>
          <a:xfrm>
            <a:off x="260544" y="4417314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38021E-7F57-F74D-95B6-F194AF391ED6}"/>
              </a:ext>
            </a:extLst>
          </p:cNvPr>
          <p:cNvSpPr txBox="1"/>
          <p:nvPr/>
        </p:nvSpPr>
        <p:spPr>
          <a:xfrm>
            <a:off x="1149913" y="4417314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BF7B37-5943-8346-A897-C9B74F8C03F9}"/>
              </a:ext>
            </a:extLst>
          </p:cNvPr>
          <p:cNvSpPr txBox="1"/>
          <p:nvPr/>
        </p:nvSpPr>
        <p:spPr>
          <a:xfrm>
            <a:off x="2240754" y="4417314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8E53D8-7D1C-754A-AF38-07321C656476}"/>
              </a:ext>
            </a:extLst>
          </p:cNvPr>
          <p:cNvSpPr txBox="1"/>
          <p:nvPr/>
        </p:nvSpPr>
        <p:spPr>
          <a:xfrm>
            <a:off x="3821404" y="4417314"/>
            <a:ext cx="481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3B0C28-C86E-9E4B-BCE9-F63E2E667EE8}"/>
              </a:ext>
            </a:extLst>
          </p:cNvPr>
          <p:cNvSpPr txBox="1"/>
          <p:nvPr/>
        </p:nvSpPr>
        <p:spPr>
          <a:xfrm>
            <a:off x="4580508" y="4417314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AD9D36-8B54-8C46-AB6F-41EF2F64134D}"/>
              </a:ext>
            </a:extLst>
          </p:cNvPr>
          <p:cNvSpPr txBox="1"/>
          <p:nvPr/>
        </p:nvSpPr>
        <p:spPr>
          <a:xfrm>
            <a:off x="5677963" y="4420731"/>
            <a:ext cx="57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8360C1-F0EB-C74A-881F-FF62EC425BDF}"/>
              </a:ext>
            </a:extLst>
          </p:cNvPr>
          <p:cNvSpPr txBox="1"/>
          <p:nvPr/>
        </p:nvSpPr>
        <p:spPr>
          <a:xfrm>
            <a:off x="6441116" y="4432415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F471BD-1D54-6B45-8C56-F224F3BC983A}"/>
              </a:ext>
            </a:extLst>
          </p:cNvPr>
          <p:cNvSpPr txBox="1"/>
          <p:nvPr/>
        </p:nvSpPr>
        <p:spPr>
          <a:xfrm>
            <a:off x="8205761" y="4404614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398783-3373-4349-ABDF-A365629CC616}"/>
              </a:ext>
            </a:extLst>
          </p:cNvPr>
          <p:cNvSpPr txBox="1"/>
          <p:nvPr/>
        </p:nvSpPr>
        <p:spPr>
          <a:xfrm>
            <a:off x="9185069" y="4417314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5AF6992-D3ED-FD4D-BFB2-005FFEBAB931}"/>
              </a:ext>
            </a:extLst>
          </p:cNvPr>
          <p:cNvSpPr txBox="1"/>
          <p:nvPr/>
        </p:nvSpPr>
        <p:spPr>
          <a:xfrm>
            <a:off x="10146747" y="4432415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A0A004-488B-3D42-BB14-6E6CA9C2AD8E}"/>
              </a:ext>
            </a:extLst>
          </p:cNvPr>
          <p:cNvSpPr txBox="1"/>
          <p:nvPr/>
        </p:nvSpPr>
        <p:spPr>
          <a:xfrm>
            <a:off x="11103567" y="4432415"/>
            <a:ext cx="526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rind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9CA3B7B-B602-7C42-A1E3-006BE95FE2AB}"/>
              </a:ext>
            </a:extLst>
          </p:cNvPr>
          <p:cNvCxnSpPr>
            <a:cxnSpLocks/>
          </p:cNvCxnSpPr>
          <p:nvPr/>
        </p:nvCxnSpPr>
        <p:spPr>
          <a:xfrm flipV="1">
            <a:off x="1498600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05EBFCF-FA20-E34F-8A42-3FB458C8EFAA}"/>
              </a:ext>
            </a:extLst>
          </p:cNvPr>
          <p:cNvCxnSpPr>
            <a:cxnSpLocks/>
          </p:cNvCxnSpPr>
          <p:nvPr/>
        </p:nvCxnSpPr>
        <p:spPr>
          <a:xfrm flipV="1">
            <a:off x="2477836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E2269D4-35CB-0B45-A305-6BB03ABB4F15}"/>
              </a:ext>
            </a:extLst>
          </p:cNvPr>
          <p:cNvCxnSpPr>
            <a:cxnSpLocks/>
          </p:cNvCxnSpPr>
          <p:nvPr/>
        </p:nvCxnSpPr>
        <p:spPr>
          <a:xfrm flipV="1">
            <a:off x="558800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0DD8FF8-4E91-E248-AD50-E1051F592C50}"/>
              </a:ext>
            </a:extLst>
          </p:cNvPr>
          <p:cNvCxnSpPr>
            <a:cxnSpLocks/>
          </p:cNvCxnSpPr>
          <p:nvPr/>
        </p:nvCxnSpPr>
        <p:spPr>
          <a:xfrm flipV="1">
            <a:off x="4984221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BF25907-59D2-1642-83BF-69D9EC55A92E}"/>
              </a:ext>
            </a:extLst>
          </p:cNvPr>
          <p:cNvCxnSpPr>
            <a:cxnSpLocks/>
          </p:cNvCxnSpPr>
          <p:nvPr/>
        </p:nvCxnSpPr>
        <p:spPr>
          <a:xfrm flipV="1">
            <a:off x="5963457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FDD2400-FF98-6E4B-BA3A-A861FC53F5E2}"/>
              </a:ext>
            </a:extLst>
          </p:cNvPr>
          <p:cNvCxnSpPr>
            <a:cxnSpLocks/>
          </p:cNvCxnSpPr>
          <p:nvPr/>
        </p:nvCxnSpPr>
        <p:spPr>
          <a:xfrm flipV="1">
            <a:off x="4044421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DC66E08-980A-224F-9C1E-82DBECDA5C1E}"/>
              </a:ext>
            </a:extLst>
          </p:cNvPr>
          <p:cNvCxnSpPr>
            <a:cxnSpLocks/>
          </p:cNvCxnSpPr>
          <p:nvPr/>
        </p:nvCxnSpPr>
        <p:spPr>
          <a:xfrm flipV="1">
            <a:off x="9426731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C197B0B-9FEE-F34A-8A40-1E8339CA6BFF}"/>
              </a:ext>
            </a:extLst>
          </p:cNvPr>
          <p:cNvCxnSpPr>
            <a:cxnSpLocks/>
          </p:cNvCxnSpPr>
          <p:nvPr/>
        </p:nvCxnSpPr>
        <p:spPr>
          <a:xfrm flipV="1">
            <a:off x="10405967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832E4AE-E80A-C248-AF2E-30247D933C79}"/>
              </a:ext>
            </a:extLst>
          </p:cNvPr>
          <p:cNvCxnSpPr>
            <a:cxnSpLocks/>
          </p:cNvCxnSpPr>
          <p:nvPr/>
        </p:nvCxnSpPr>
        <p:spPr>
          <a:xfrm flipV="1">
            <a:off x="8486931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0E68D35-CC7B-8A46-AF62-0821204021A1}"/>
              </a:ext>
            </a:extLst>
          </p:cNvPr>
          <p:cNvCxnSpPr>
            <a:cxnSpLocks/>
          </p:cNvCxnSpPr>
          <p:nvPr/>
        </p:nvCxnSpPr>
        <p:spPr>
          <a:xfrm flipV="1">
            <a:off x="6921245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5235C35-3866-A945-A4C8-7C3808283F15}"/>
              </a:ext>
            </a:extLst>
          </p:cNvPr>
          <p:cNvCxnSpPr>
            <a:cxnSpLocks/>
          </p:cNvCxnSpPr>
          <p:nvPr/>
        </p:nvCxnSpPr>
        <p:spPr>
          <a:xfrm flipV="1">
            <a:off x="11366500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6282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40454-94B0-734A-A44A-8BA6114EA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How are simple/primitive tasks modeled?</a:t>
            </a:r>
            <a:br>
              <a:rPr lang="en-US" dirty="0"/>
            </a:br>
            <a:r>
              <a:rPr lang="en-US" i="1" dirty="0"/>
              <a:t>Logical-sensory primitive task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4F33E16-FB25-BA42-9845-A0484C838BC5}"/>
              </a:ext>
            </a:extLst>
          </p:cNvPr>
          <p:cNvSpPr/>
          <p:nvPr/>
        </p:nvSpPr>
        <p:spPr>
          <a:xfrm>
            <a:off x="1524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A20E9A7-EB5B-D745-9FBE-A570D5BAF636}"/>
              </a:ext>
            </a:extLst>
          </p:cNvPr>
          <p:cNvSpPr/>
          <p:nvPr/>
        </p:nvSpPr>
        <p:spPr>
          <a:xfrm>
            <a:off x="1092200" y="1757179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638365-BEF5-7E4C-9B90-0B3DCF5E43A3}"/>
              </a:ext>
            </a:extLst>
          </p:cNvPr>
          <p:cNvSpPr/>
          <p:nvPr/>
        </p:nvSpPr>
        <p:spPr>
          <a:xfrm>
            <a:off x="20701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C2BF68C-540A-714A-A85F-68168489ADDD}"/>
              </a:ext>
            </a:extLst>
          </p:cNvPr>
          <p:cNvSpPr/>
          <p:nvPr/>
        </p:nvSpPr>
        <p:spPr>
          <a:xfrm>
            <a:off x="36449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98C11AB-5989-4143-8165-9A01079278E7}"/>
              </a:ext>
            </a:extLst>
          </p:cNvPr>
          <p:cNvSpPr/>
          <p:nvPr/>
        </p:nvSpPr>
        <p:spPr>
          <a:xfrm>
            <a:off x="4584700" y="1757179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25C2928-055F-6241-9C67-596C94B650B4}"/>
              </a:ext>
            </a:extLst>
          </p:cNvPr>
          <p:cNvSpPr/>
          <p:nvPr/>
        </p:nvSpPr>
        <p:spPr>
          <a:xfrm>
            <a:off x="55626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8B61204-E926-0C45-BBA3-5E1B77003E50}"/>
              </a:ext>
            </a:extLst>
          </p:cNvPr>
          <p:cNvSpPr/>
          <p:nvPr/>
        </p:nvSpPr>
        <p:spPr>
          <a:xfrm>
            <a:off x="65151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2AD05FF-D24B-B04F-BFFD-D3A718B0C216}"/>
              </a:ext>
            </a:extLst>
          </p:cNvPr>
          <p:cNvSpPr/>
          <p:nvPr/>
        </p:nvSpPr>
        <p:spPr>
          <a:xfrm>
            <a:off x="80899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FAD4C3F-A2CC-B74B-A417-9F479BE5F5D0}"/>
              </a:ext>
            </a:extLst>
          </p:cNvPr>
          <p:cNvSpPr/>
          <p:nvPr/>
        </p:nvSpPr>
        <p:spPr>
          <a:xfrm>
            <a:off x="90297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DE065B8-AC7F-524C-A04C-E690867BAD41}"/>
              </a:ext>
            </a:extLst>
          </p:cNvPr>
          <p:cNvSpPr/>
          <p:nvPr/>
        </p:nvSpPr>
        <p:spPr>
          <a:xfrm>
            <a:off x="100076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D89708F-07C2-1342-A012-91EF799C107F}"/>
              </a:ext>
            </a:extLst>
          </p:cNvPr>
          <p:cNvSpPr/>
          <p:nvPr/>
        </p:nvSpPr>
        <p:spPr>
          <a:xfrm>
            <a:off x="109601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082492-6FC1-5041-8AB8-B9A622617795}"/>
              </a:ext>
            </a:extLst>
          </p:cNvPr>
          <p:cNvSpPr txBox="1"/>
          <p:nvPr/>
        </p:nvSpPr>
        <p:spPr>
          <a:xfrm>
            <a:off x="989365" y="2848363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F50790-E1A2-7C4F-AA76-4F9EF7FED8EA}"/>
              </a:ext>
            </a:extLst>
          </p:cNvPr>
          <p:cNvSpPr txBox="1"/>
          <p:nvPr/>
        </p:nvSpPr>
        <p:spPr>
          <a:xfrm>
            <a:off x="4862729" y="2848363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C1D713-A8A2-7742-AD27-630F9B2AAF09}"/>
              </a:ext>
            </a:extLst>
          </p:cNvPr>
          <p:cNvSpPr txBox="1"/>
          <p:nvPr/>
        </p:nvSpPr>
        <p:spPr>
          <a:xfrm>
            <a:off x="9436100" y="2852828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6FADF8-6579-A04E-92F6-7B3BE64C49B1}"/>
              </a:ext>
            </a:extLst>
          </p:cNvPr>
          <p:cNvSpPr txBox="1"/>
          <p:nvPr/>
        </p:nvSpPr>
        <p:spPr>
          <a:xfrm>
            <a:off x="260544" y="1978913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CBC1A6-694E-6441-8FBC-C6A527BAD659}"/>
              </a:ext>
            </a:extLst>
          </p:cNvPr>
          <p:cNvSpPr txBox="1"/>
          <p:nvPr/>
        </p:nvSpPr>
        <p:spPr>
          <a:xfrm>
            <a:off x="1149913" y="1978913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588FC5-1FBF-B540-A537-29D77447855E}"/>
              </a:ext>
            </a:extLst>
          </p:cNvPr>
          <p:cNvSpPr txBox="1"/>
          <p:nvPr/>
        </p:nvSpPr>
        <p:spPr>
          <a:xfrm>
            <a:off x="2240754" y="1978913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3908B47-5453-4E44-99D4-18C30EEA76AC}"/>
              </a:ext>
            </a:extLst>
          </p:cNvPr>
          <p:cNvSpPr txBox="1"/>
          <p:nvPr/>
        </p:nvSpPr>
        <p:spPr>
          <a:xfrm>
            <a:off x="3821404" y="1978913"/>
            <a:ext cx="481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711B9C-7AB5-5746-AEED-8B7B704B4442}"/>
              </a:ext>
            </a:extLst>
          </p:cNvPr>
          <p:cNvSpPr txBox="1"/>
          <p:nvPr/>
        </p:nvSpPr>
        <p:spPr>
          <a:xfrm>
            <a:off x="4580508" y="1978913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88885B-2FB6-9547-979C-4C4CAA435653}"/>
              </a:ext>
            </a:extLst>
          </p:cNvPr>
          <p:cNvSpPr txBox="1"/>
          <p:nvPr/>
        </p:nvSpPr>
        <p:spPr>
          <a:xfrm>
            <a:off x="5677963" y="1982330"/>
            <a:ext cx="57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2905B5-CE78-BE41-A7C6-9F71F5E4896F}"/>
              </a:ext>
            </a:extLst>
          </p:cNvPr>
          <p:cNvSpPr txBox="1"/>
          <p:nvPr/>
        </p:nvSpPr>
        <p:spPr>
          <a:xfrm>
            <a:off x="6441116" y="1994014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7B913DE-2AA4-074F-9500-D0F468D40715}"/>
              </a:ext>
            </a:extLst>
          </p:cNvPr>
          <p:cNvSpPr txBox="1"/>
          <p:nvPr/>
        </p:nvSpPr>
        <p:spPr>
          <a:xfrm>
            <a:off x="8205761" y="1966213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0EF61F-D9B5-D44B-8DE0-C90412253644}"/>
              </a:ext>
            </a:extLst>
          </p:cNvPr>
          <p:cNvSpPr txBox="1"/>
          <p:nvPr/>
        </p:nvSpPr>
        <p:spPr>
          <a:xfrm>
            <a:off x="9185069" y="1978913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88D4941-1A87-7847-A204-7F134DDE4D4C}"/>
              </a:ext>
            </a:extLst>
          </p:cNvPr>
          <p:cNvSpPr txBox="1"/>
          <p:nvPr/>
        </p:nvSpPr>
        <p:spPr>
          <a:xfrm>
            <a:off x="10146747" y="1994014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FC7357A-2DE6-AA45-A0D4-0965329DBDFE}"/>
              </a:ext>
            </a:extLst>
          </p:cNvPr>
          <p:cNvSpPr txBox="1"/>
          <p:nvPr/>
        </p:nvSpPr>
        <p:spPr>
          <a:xfrm>
            <a:off x="11103567" y="1994014"/>
            <a:ext cx="526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rind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024AF19-E5E3-9C4C-B42D-F76C20C656E0}"/>
              </a:ext>
            </a:extLst>
          </p:cNvPr>
          <p:cNvSpPr txBox="1"/>
          <p:nvPr/>
        </p:nvSpPr>
        <p:spPr>
          <a:xfrm>
            <a:off x="2710754" y="3543508"/>
            <a:ext cx="712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If </a:t>
            </a:r>
            <a:r>
              <a:rPr lang="en-US" sz="2400" b="1" i="1" dirty="0"/>
              <a:t>EITHER </a:t>
            </a:r>
            <a:r>
              <a:rPr lang="en-US" sz="2400" i="1" dirty="0"/>
              <a:t>stimulus is </a:t>
            </a:r>
            <a:r>
              <a:rPr lang="en-US" sz="2400" b="1" i="1" dirty="0"/>
              <a:t>VERTICAL</a:t>
            </a:r>
            <a:r>
              <a:rPr lang="en-US" sz="2400" i="1" dirty="0"/>
              <a:t>, output TRUE; else FALSE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AD85767-A351-004F-BD07-E753634AB849}"/>
              </a:ext>
            </a:extLst>
          </p:cNvPr>
          <p:cNvSpPr/>
          <p:nvPr/>
        </p:nvSpPr>
        <p:spPr>
          <a:xfrm>
            <a:off x="1524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32E5BB3-AC1A-5F47-B9DD-49EB9529A3F2}"/>
              </a:ext>
            </a:extLst>
          </p:cNvPr>
          <p:cNvSpPr/>
          <p:nvPr/>
        </p:nvSpPr>
        <p:spPr>
          <a:xfrm>
            <a:off x="1092200" y="4540534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C36FA02-EE09-C841-B95F-591E0917E00A}"/>
              </a:ext>
            </a:extLst>
          </p:cNvPr>
          <p:cNvSpPr/>
          <p:nvPr/>
        </p:nvSpPr>
        <p:spPr>
          <a:xfrm>
            <a:off x="2070100" y="4540534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53E8E4B-FDA2-5742-B446-2C9AE9AC69CB}"/>
              </a:ext>
            </a:extLst>
          </p:cNvPr>
          <p:cNvSpPr/>
          <p:nvPr/>
        </p:nvSpPr>
        <p:spPr>
          <a:xfrm>
            <a:off x="36449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2B9035-5FD8-AE4A-8C55-00625233B3AA}"/>
              </a:ext>
            </a:extLst>
          </p:cNvPr>
          <p:cNvSpPr/>
          <p:nvPr/>
        </p:nvSpPr>
        <p:spPr>
          <a:xfrm>
            <a:off x="45847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B818792-460B-1D45-A991-85FE086E848A}"/>
              </a:ext>
            </a:extLst>
          </p:cNvPr>
          <p:cNvSpPr/>
          <p:nvPr/>
        </p:nvSpPr>
        <p:spPr>
          <a:xfrm>
            <a:off x="5562600" y="4540534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15BC78-096D-B44A-8369-7BBBDC720B1B}"/>
              </a:ext>
            </a:extLst>
          </p:cNvPr>
          <p:cNvSpPr/>
          <p:nvPr/>
        </p:nvSpPr>
        <p:spPr>
          <a:xfrm>
            <a:off x="65151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C765FA8-80C8-2043-ACD6-3A57B3EBE09A}"/>
              </a:ext>
            </a:extLst>
          </p:cNvPr>
          <p:cNvSpPr/>
          <p:nvPr/>
        </p:nvSpPr>
        <p:spPr>
          <a:xfrm>
            <a:off x="80899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4AE9002-3028-1C4D-BDE0-9D3BC26D9B78}"/>
              </a:ext>
            </a:extLst>
          </p:cNvPr>
          <p:cNvSpPr/>
          <p:nvPr/>
        </p:nvSpPr>
        <p:spPr>
          <a:xfrm>
            <a:off x="90297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2C33DCE-F2CE-F943-BD7B-3EAB0BF16FC7}"/>
              </a:ext>
            </a:extLst>
          </p:cNvPr>
          <p:cNvSpPr/>
          <p:nvPr/>
        </p:nvSpPr>
        <p:spPr>
          <a:xfrm>
            <a:off x="100076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5D30278-49AE-224D-AA56-AC95BE63B40B}"/>
              </a:ext>
            </a:extLst>
          </p:cNvPr>
          <p:cNvSpPr/>
          <p:nvPr/>
        </p:nvSpPr>
        <p:spPr>
          <a:xfrm>
            <a:off x="109601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106B1C6-5015-A74C-AF9D-52EC38E5B996}"/>
              </a:ext>
            </a:extLst>
          </p:cNvPr>
          <p:cNvSpPr txBox="1"/>
          <p:nvPr/>
        </p:nvSpPr>
        <p:spPr>
          <a:xfrm>
            <a:off x="989365" y="5631718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642E933-EEBE-1C49-A319-CF150D0B85DB}"/>
              </a:ext>
            </a:extLst>
          </p:cNvPr>
          <p:cNvSpPr txBox="1"/>
          <p:nvPr/>
        </p:nvSpPr>
        <p:spPr>
          <a:xfrm>
            <a:off x="4862729" y="5631718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61F8C01-EDA2-0B44-9037-5AE0DD68A478}"/>
              </a:ext>
            </a:extLst>
          </p:cNvPr>
          <p:cNvSpPr txBox="1"/>
          <p:nvPr/>
        </p:nvSpPr>
        <p:spPr>
          <a:xfrm>
            <a:off x="9436100" y="5636183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EB1DA6B-1A2E-2643-A078-C28AF5337815}"/>
              </a:ext>
            </a:extLst>
          </p:cNvPr>
          <p:cNvSpPr txBox="1"/>
          <p:nvPr/>
        </p:nvSpPr>
        <p:spPr>
          <a:xfrm>
            <a:off x="260544" y="4762268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CECA03A-55E4-7E41-A7AD-04A0DBA76E9B}"/>
              </a:ext>
            </a:extLst>
          </p:cNvPr>
          <p:cNvSpPr txBox="1"/>
          <p:nvPr/>
        </p:nvSpPr>
        <p:spPr>
          <a:xfrm>
            <a:off x="1149913" y="4762268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9E5EEA6-33AD-8048-B98E-CAA19FA93698}"/>
              </a:ext>
            </a:extLst>
          </p:cNvPr>
          <p:cNvSpPr txBox="1"/>
          <p:nvPr/>
        </p:nvSpPr>
        <p:spPr>
          <a:xfrm>
            <a:off x="2240754" y="4762268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8394399-25ED-784E-8287-A10792E6D6ED}"/>
              </a:ext>
            </a:extLst>
          </p:cNvPr>
          <p:cNvSpPr txBox="1"/>
          <p:nvPr/>
        </p:nvSpPr>
        <p:spPr>
          <a:xfrm>
            <a:off x="3821404" y="4762268"/>
            <a:ext cx="481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DACC315-BB01-4B46-BDB2-B4623FC90056}"/>
              </a:ext>
            </a:extLst>
          </p:cNvPr>
          <p:cNvSpPr txBox="1"/>
          <p:nvPr/>
        </p:nvSpPr>
        <p:spPr>
          <a:xfrm>
            <a:off x="4580508" y="4762268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1970A3A-F842-C446-A5C4-21C341ED3EA2}"/>
              </a:ext>
            </a:extLst>
          </p:cNvPr>
          <p:cNvSpPr txBox="1"/>
          <p:nvPr/>
        </p:nvSpPr>
        <p:spPr>
          <a:xfrm>
            <a:off x="5677963" y="4765685"/>
            <a:ext cx="57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0E3DCD-C81F-5440-BD5B-51F2CDABDF66}"/>
              </a:ext>
            </a:extLst>
          </p:cNvPr>
          <p:cNvSpPr txBox="1"/>
          <p:nvPr/>
        </p:nvSpPr>
        <p:spPr>
          <a:xfrm>
            <a:off x="6441116" y="4777369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82FE13-C262-DC41-86AE-4D0F949927EC}"/>
              </a:ext>
            </a:extLst>
          </p:cNvPr>
          <p:cNvSpPr txBox="1"/>
          <p:nvPr/>
        </p:nvSpPr>
        <p:spPr>
          <a:xfrm>
            <a:off x="8205761" y="4749568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3ECDC8C-99D2-814F-9AC5-134D25A1D1EA}"/>
              </a:ext>
            </a:extLst>
          </p:cNvPr>
          <p:cNvSpPr txBox="1"/>
          <p:nvPr/>
        </p:nvSpPr>
        <p:spPr>
          <a:xfrm>
            <a:off x="9185069" y="4762268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97BA478-334C-5945-BD29-6536BB6927BE}"/>
              </a:ext>
            </a:extLst>
          </p:cNvPr>
          <p:cNvSpPr txBox="1"/>
          <p:nvPr/>
        </p:nvSpPr>
        <p:spPr>
          <a:xfrm>
            <a:off x="10146747" y="4777369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15C0E7-63DE-0C4E-9A6D-DD8A124569AA}"/>
              </a:ext>
            </a:extLst>
          </p:cNvPr>
          <p:cNvSpPr txBox="1"/>
          <p:nvPr/>
        </p:nvSpPr>
        <p:spPr>
          <a:xfrm>
            <a:off x="11103567" y="4777369"/>
            <a:ext cx="526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rind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F3CEAB-FEDE-6D40-99D5-E1008E8C4A39}"/>
              </a:ext>
            </a:extLst>
          </p:cNvPr>
          <p:cNvSpPr txBox="1"/>
          <p:nvPr/>
        </p:nvSpPr>
        <p:spPr>
          <a:xfrm>
            <a:off x="2710754" y="6326863"/>
            <a:ext cx="6782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If </a:t>
            </a:r>
            <a:r>
              <a:rPr lang="en-US" sz="2400" b="1" i="1" dirty="0"/>
              <a:t>NEITHER </a:t>
            </a:r>
            <a:r>
              <a:rPr lang="en-US" sz="2400" i="1" dirty="0"/>
              <a:t>stimulus is </a:t>
            </a:r>
            <a:r>
              <a:rPr lang="en-US" sz="2400" b="1" i="1" dirty="0"/>
              <a:t>HIGH</a:t>
            </a:r>
            <a:r>
              <a:rPr lang="en-US" sz="2400" i="1" dirty="0"/>
              <a:t>, output TRUE; else FALSE</a:t>
            </a:r>
          </a:p>
        </p:txBody>
      </p:sp>
    </p:spTree>
    <p:extLst>
      <p:ext uri="{BB962C8B-B14F-4D97-AF65-F5344CB8AC3E}">
        <p14:creationId xmlns:p14="http://schemas.microsoft.com/office/powerpoint/2010/main" val="209541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40454-94B0-734A-A44A-8BA6114EA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000" dirty="0"/>
              <a:t>How are simple/primitive tasks modeled?</a:t>
            </a:r>
            <a:br>
              <a:rPr lang="en-US" sz="3000" dirty="0"/>
            </a:br>
            <a:r>
              <a:rPr lang="en-US" sz="3000" i="1" dirty="0"/>
              <a:t>Sensorimotor primitive task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4F33E16-FB25-BA42-9845-A0484C838BC5}"/>
              </a:ext>
            </a:extLst>
          </p:cNvPr>
          <p:cNvSpPr/>
          <p:nvPr/>
        </p:nvSpPr>
        <p:spPr>
          <a:xfrm>
            <a:off x="1524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A20E9A7-EB5B-D745-9FBE-A570D5BAF636}"/>
              </a:ext>
            </a:extLst>
          </p:cNvPr>
          <p:cNvSpPr/>
          <p:nvPr/>
        </p:nvSpPr>
        <p:spPr>
          <a:xfrm>
            <a:off x="10922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638365-BEF5-7E4C-9B90-0B3DCF5E43A3}"/>
              </a:ext>
            </a:extLst>
          </p:cNvPr>
          <p:cNvSpPr/>
          <p:nvPr/>
        </p:nvSpPr>
        <p:spPr>
          <a:xfrm>
            <a:off x="20701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C2BF68C-540A-714A-A85F-68168489ADDD}"/>
              </a:ext>
            </a:extLst>
          </p:cNvPr>
          <p:cNvSpPr/>
          <p:nvPr/>
        </p:nvSpPr>
        <p:spPr>
          <a:xfrm>
            <a:off x="36449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98C11AB-5989-4143-8165-9A01079278E7}"/>
              </a:ext>
            </a:extLst>
          </p:cNvPr>
          <p:cNvSpPr/>
          <p:nvPr/>
        </p:nvSpPr>
        <p:spPr>
          <a:xfrm>
            <a:off x="4584700" y="1757179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25C2928-055F-6241-9C67-596C94B650B4}"/>
              </a:ext>
            </a:extLst>
          </p:cNvPr>
          <p:cNvSpPr/>
          <p:nvPr/>
        </p:nvSpPr>
        <p:spPr>
          <a:xfrm>
            <a:off x="55626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8B61204-E926-0C45-BBA3-5E1B77003E50}"/>
              </a:ext>
            </a:extLst>
          </p:cNvPr>
          <p:cNvSpPr/>
          <p:nvPr/>
        </p:nvSpPr>
        <p:spPr>
          <a:xfrm>
            <a:off x="65151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2AD05FF-D24B-B04F-BFFD-D3A718B0C216}"/>
              </a:ext>
            </a:extLst>
          </p:cNvPr>
          <p:cNvSpPr/>
          <p:nvPr/>
        </p:nvSpPr>
        <p:spPr>
          <a:xfrm>
            <a:off x="80899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FAD4C3F-A2CC-B74B-A417-9F479BE5F5D0}"/>
              </a:ext>
            </a:extLst>
          </p:cNvPr>
          <p:cNvSpPr/>
          <p:nvPr/>
        </p:nvSpPr>
        <p:spPr>
          <a:xfrm>
            <a:off x="90297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DE065B8-AC7F-524C-A04C-E690867BAD41}"/>
              </a:ext>
            </a:extLst>
          </p:cNvPr>
          <p:cNvSpPr/>
          <p:nvPr/>
        </p:nvSpPr>
        <p:spPr>
          <a:xfrm>
            <a:off x="10007600" y="1744479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D89708F-07C2-1342-A012-91EF799C107F}"/>
              </a:ext>
            </a:extLst>
          </p:cNvPr>
          <p:cNvSpPr/>
          <p:nvPr/>
        </p:nvSpPr>
        <p:spPr>
          <a:xfrm>
            <a:off x="109601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082492-6FC1-5041-8AB8-B9A622617795}"/>
              </a:ext>
            </a:extLst>
          </p:cNvPr>
          <p:cNvSpPr txBox="1"/>
          <p:nvPr/>
        </p:nvSpPr>
        <p:spPr>
          <a:xfrm>
            <a:off x="989365" y="2848363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F50790-E1A2-7C4F-AA76-4F9EF7FED8EA}"/>
              </a:ext>
            </a:extLst>
          </p:cNvPr>
          <p:cNvSpPr txBox="1"/>
          <p:nvPr/>
        </p:nvSpPr>
        <p:spPr>
          <a:xfrm>
            <a:off x="4862729" y="2848363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C1D713-A8A2-7742-AD27-630F9B2AAF09}"/>
              </a:ext>
            </a:extLst>
          </p:cNvPr>
          <p:cNvSpPr txBox="1"/>
          <p:nvPr/>
        </p:nvSpPr>
        <p:spPr>
          <a:xfrm>
            <a:off x="9436100" y="2852828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6FADF8-6579-A04E-92F6-7B3BE64C49B1}"/>
              </a:ext>
            </a:extLst>
          </p:cNvPr>
          <p:cNvSpPr txBox="1"/>
          <p:nvPr/>
        </p:nvSpPr>
        <p:spPr>
          <a:xfrm>
            <a:off x="260544" y="1978913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CBC1A6-694E-6441-8FBC-C6A527BAD659}"/>
              </a:ext>
            </a:extLst>
          </p:cNvPr>
          <p:cNvSpPr txBox="1"/>
          <p:nvPr/>
        </p:nvSpPr>
        <p:spPr>
          <a:xfrm>
            <a:off x="1149913" y="1978913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588FC5-1FBF-B540-A537-29D77447855E}"/>
              </a:ext>
            </a:extLst>
          </p:cNvPr>
          <p:cNvSpPr txBox="1"/>
          <p:nvPr/>
        </p:nvSpPr>
        <p:spPr>
          <a:xfrm>
            <a:off x="2240754" y="1978913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3908B47-5453-4E44-99D4-18C30EEA76AC}"/>
              </a:ext>
            </a:extLst>
          </p:cNvPr>
          <p:cNvSpPr txBox="1"/>
          <p:nvPr/>
        </p:nvSpPr>
        <p:spPr>
          <a:xfrm>
            <a:off x="3821404" y="1978913"/>
            <a:ext cx="481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711B9C-7AB5-5746-AEED-8B7B704B4442}"/>
              </a:ext>
            </a:extLst>
          </p:cNvPr>
          <p:cNvSpPr txBox="1"/>
          <p:nvPr/>
        </p:nvSpPr>
        <p:spPr>
          <a:xfrm>
            <a:off x="4580508" y="1978913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88885B-2FB6-9547-979C-4C4CAA435653}"/>
              </a:ext>
            </a:extLst>
          </p:cNvPr>
          <p:cNvSpPr txBox="1"/>
          <p:nvPr/>
        </p:nvSpPr>
        <p:spPr>
          <a:xfrm>
            <a:off x="5677963" y="1982330"/>
            <a:ext cx="57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2905B5-CE78-BE41-A7C6-9F71F5E4896F}"/>
              </a:ext>
            </a:extLst>
          </p:cNvPr>
          <p:cNvSpPr txBox="1"/>
          <p:nvPr/>
        </p:nvSpPr>
        <p:spPr>
          <a:xfrm>
            <a:off x="6441116" y="1994014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7B913DE-2AA4-074F-9500-D0F468D40715}"/>
              </a:ext>
            </a:extLst>
          </p:cNvPr>
          <p:cNvSpPr txBox="1"/>
          <p:nvPr/>
        </p:nvSpPr>
        <p:spPr>
          <a:xfrm>
            <a:off x="8205761" y="1966213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0EF61F-D9B5-D44B-8DE0-C90412253644}"/>
              </a:ext>
            </a:extLst>
          </p:cNvPr>
          <p:cNvSpPr txBox="1"/>
          <p:nvPr/>
        </p:nvSpPr>
        <p:spPr>
          <a:xfrm>
            <a:off x="9185069" y="1978913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88D4941-1A87-7847-A204-7F134DDE4D4C}"/>
              </a:ext>
            </a:extLst>
          </p:cNvPr>
          <p:cNvSpPr txBox="1"/>
          <p:nvPr/>
        </p:nvSpPr>
        <p:spPr>
          <a:xfrm>
            <a:off x="10146747" y="1994014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FC7357A-2DE6-AA45-A0D4-0965329DBDFE}"/>
              </a:ext>
            </a:extLst>
          </p:cNvPr>
          <p:cNvSpPr txBox="1"/>
          <p:nvPr/>
        </p:nvSpPr>
        <p:spPr>
          <a:xfrm>
            <a:off x="11103567" y="1994014"/>
            <a:ext cx="526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rind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024AF19-E5E3-9C4C-B42D-F76C20C656E0}"/>
              </a:ext>
            </a:extLst>
          </p:cNvPr>
          <p:cNvSpPr txBox="1"/>
          <p:nvPr/>
        </p:nvSpPr>
        <p:spPr>
          <a:xfrm>
            <a:off x="2710754" y="3543508"/>
            <a:ext cx="611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If stimulus is </a:t>
            </a:r>
            <a:r>
              <a:rPr lang="en-US" sz="2400" b="1" i="1" dirty="0"/>
              <a:t>VERTICAL</a:t>
            </a:r>
            <a:r>
              <a:rPr lang="en-US" sz="2400" i="1" dirty="0"/>
              <a:t>, output </a:t>
            </a:r>
            <a:r>
              <a:rPr lang="en-US" sz="2400" b="1" i="1" dirty="0"/>
              <a:t>RMID</a:t>
            </a:r>
            <a:r>
              <a:rPr lang="en-US" sz="2400" i="1" dirty="0"/>
              <a:t>; else </a:t>
            </a:r>
            <a:r>
              <a:rPr lang="en-US" sz="2400" b="1" i="1" dirty="0"/>
              <a:t>RIND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AD85767-A351-004F-BD07-E753634AB849}"/>
              </a:ext>
            </a:extLst>
          </p:cNvPr>
          <p:cNvSpPr/>
          <p:nvPr/>
        </p:nvSpPr>
        <p:spPr>
          <a:xfrm>
            <a:off x="1524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32E5BB3-AC1A-5F47-B9DD-49EB9529A3F2}"/>
              </a:ext>
            </a:extLst>
          </p:cNvPr>
          <p:cNvSpPr/>
          <p:nvPr/>
        </p:nvSpPr>
        <p:spPr>
          <a:xfrm>
            <a:off x="10922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C36FA02-EE09-C841-B95F-591E0917E00A}"/>
              </a:ext>
            </a:extLst>
          </p:cNvPr>
          <p:cNvSpPr/>
          <p:nvPr/>
        </p:nvSpPr>
        <p:spPr>
          <a:xfrm>
            <a:off x="20701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53E8E4B-FDA2-5742-B446-2C9AE9AC69CB}"/>
              </a:ext>
            </a:extLst>
          </p:cNvPr>
          <p:cNvSpPr/>
          <p:nvPr/>
        </p:nvSpPr>
        <p:spPr>
          <a:xfrm>
            <a:off x="36449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2B9035-5FD8-AE4A-8C55-00625233B3AA}"/>
              </a:ext>
            </a:extLst>
          </p:cNvPr>
          <p:cNvSpPr/>
          <p:nvPr/>
        </p:nvSpPr>
        <p:spPr>
          <a:xfrm>
            <a:off x="45847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B818792-460B-1D45-A991-85FE086E848A}"/>
              </a:ext>
            </a:extLst>
          </p:cNvPr>
          <p:cNvSpPr/>
          <p:nvPr/>
        </p:nvSpPr>
        <p:spPr>
          <a:xfrm>
            <a:off x="5562600" y="4540534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15BC78-096D-B44A-8369-7BBBDC720B1B}"/>
              </a:ext>
            </a:extLst>
          </p:cNvPr>
          <p:cNvSpPr/>
          <p:nvPr/>
        </p:nvSpPr>
        <p:spPr>
          <a:xfrm>
            <a:off x="65151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C765FA8-80C8-2043-ACD6-3A57B3EBE09A}"/>
              </a:ext>
            </a:extLst>
          </p:cNvPr>
          <p:cNvSpPr/>
          <p:nvPr/>
        </p:nvSpPr>
        <p:spPr>
          <a:xfrm>
            <a:off x="80899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4AE9002-3028-1C4D-BDE0-9D3BC26D9B78}"/>
              </a:ext>
            </a:extLst>
          </p:cNvPr>
          <p:cNvSpPr/>
          <p:nvPr/>
        </p:nvSpPr>
        <p:spPr>
          <a:xfrm>
            <a:off x="90297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2C33DCE-F2CE-F943-BD7B-3EAB0BF16FC7}"/>
              </a:ext>
            </a:extLst>
          </p:cNvPr>
          <p:cNvSpPr/>
          <p:nvPr/>
        </p:nvSpPr>
        <p:spPr>
          <a:xfrm>
            <a:off x="100076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5D30278-49AE-224D-AA56-AC95BE63B40B}"/>
              </a:ext>
            </a:extLst>
          </p:cNvPr>
          <p:cNvSpPr/>
          <p:nvPr/>
        </p:nvSpPr>
        <p:spPr>
          <a:xfrm>
            <a:off x="10960100" y="4527834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106B1C6-5015-A74C-AF9D-52EC38E5B996}"/>
              </a:ext>
            </a:extLst>
          </p:cNvPr>
          <p:cNvSpPr txBox="1"/>
          <p:nvPr/>
        </p:nvSpPr>
        <p:spPr>
          <a:xfrm>
            <a:off x="989365" y="5631718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642E933-EEBE-1C49-A319-CF150D0B85DB}"/>
              </a:ext>
            </a:extLst>
          </p:cNvPr>
          <p:cNvSpPr txBox="1"/>
          <p:nvPr/>
        </p:nvSpPr>
        <p:spPr>
          <a:xfrm>
            <a:off x="4862729" y="5631718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61F8C01-EDA2-0B44-9037-5AE0DD68A478}"/>
              </a:ext>
            </a:extLst>
          </p:cNvPr>
          <p:cNvSpPr txBox="1"/>
          <p:nvPr/>
        </p:nvSpPr>
        <p:spPr>
          <a:xfrm>
            <a:off x="9436100" y="5636183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EB1DA6B-1A2E-2643-A078-C28AF5337815}"/>
              </a:ext>
            </a:extLst>
          </p:cNvPr>
          <p:cNvSpPr txBox="1"/>
          <p:nvPr/>
        </p:nvSpPr>
        <p:spPr>
          <a:xfrm>
            <a:off x="260544" y="4762268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CECA03A-55E4-7E41-A7AD-04A0DBA76E9B}"/>
              </a:ext>
            </a:extLst>
          </p:cNvPr>
          <p:cNvSpPr txBox="1"/>
          <p:nvPr/>
        </p:nvSpPr>
        <p:spPr>
          <a:xfrm>
            <a:off x="1149913" y="4762268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9E5EEA6-33AD-8048-B98E-CAA19FA93698}"/>
              </a:ext>
            </a:extLst>
          </p:cNvPr>
          <p:cNvSpPr txBox="1"/>
          <p:nvPr/>
        </p:nvSpPr>
        <p:spPr>
          <a:xfrm>
            <a:off x="2240754" y="4762268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8394399-25ED-784E-8287-A10792E6D6ED}"/>
              </a:ext>
            </a:extLst>
          </p:cNvPr>
          <p:cNvSpPr txBox="1"/>
          <p:nvPr/>
        </p:nvSpPr>
        <p:spPr>
          <a:xfrm>
            <a:off x="3821404" y="4762268"/>
            <a:ext cx="481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DACC315-BB01-4B46-BDB2-B4623FC90056}"/>
              </a:ext>
            </a:extLst>
          </p:cNvPr>
          <p:cNvSpPr txBox="1"/>
          <p:nvPr/>
        </p:nvSpPr>
        <p:spPr>
          <a:xfrm>
            <a:off x="4580508" y="4762268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1970A3A-F842-C446-A5C4-21C341ED3EA2}"/>
              </a:ext>
            </a:extLst>
          </p:cNvPr>
          <p:cNvSpPr txBox="1"/>
          <p:nvPr/>
        </p:nvSpPr>
        <p:spPr>
          <a:xfrm>
            <a:off x="5677963" y="4765685"/>
            <a:ext cx="57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0E3DCD-C81F-5440-BD5B-51F2CDABDF66}"/>
              </a:ext>
            </a:extLst>
          </p:cNvPr>
          <p:cNvSpPr txBox="1"/>
          <p:nvPr/>
        </p:nvSpPr>
        <p:spPr>
          <a:xfrm>
            <a:off x="6441116" y="4777369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82FE13-C262-DC41-86AE-4D0F949927EC}"/>
              </a:ext>
            </a:extLst>
          </p:cNvPr>
          <p:cNvSpPr txBox="1"/>
          <p:nvPr/>
        </p:nvSpPr>
        <p:spPr>
          <a:xfrm>
            <a:off x="8205761" y="4749568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3ECDC8C-99D2-814F-9AC5-134D25A1D1EA}"/>
              </a:ext>
            </a:extLst>
          </p:cNvPr>
          <p:cNvSpPr txBox="1"/>
          <p:nvPr/>
        </p:nvSpPr>
        <p:spPr>
          <a:xfrm>
            <a:off x="9185069" y="4762268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97BA478-334C-5945-BD29-6536BB6927BE}"/>
              </a:ext>
            </a:extLst>
          </p:cNvPr>
          <p:cNvSpPr txBox="1"/>
          <p:nvPr/>
        </p:nvSpPr>
        <p:spPr>
          <a:xfrm>
            <a:off x="10146747" y="4777369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15C0E7-63DE-0C4E-9A6D-DD8A124569AA}"/>
              </a:ext>
            </a:extLst>
          </p:cNvPr>
          <p:cNvSpPr txBox="1"/>
          <p:nvPr/>
        </p:nvSpPr>
        <p:spPr>
          <a:xfrm>
            <a:off x="11103567" y="4777369"/>
            <a:ext cx="526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rind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F3CEAB-FEDE-6D40-99D5-E1008E8C4A39}"/>
              </a:ext>
            </a:extLst>
          </p:cNvPr>
          <p:cNvSpPr txBox="1"/>
          <p:nvPr/>
        </p:nvSpPr>
        <p:spPr>
          <a:xfrm>
            <a:off x="3078600" y="6204863"/>
            <a:ext cx="5589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If stimulus is </a:t>
            </a:r>
            <a:r>
              <a:rPr lang="en-US" sz="2400" b="1" i="1" dirty="0"/>
              <a:t>HIGH</a:t>
            </a:r>
            <a:r>
              <a:rPr lang="en-US" sz="2400" i="1" dirty="0"/>
              <a:t>, output </a:t>
            </a:r>
            <a:r>
              <a:rPr lang="en-US" sz="2400" b="1" i="1" dirty="0"/>
              <a:t>RIND</a:t>
            </a:r>
            <a:r>
              <a:rPr lang="en-US" sz="2400" i="1" dirty="0"/>
              <a:t>; else </a:t>
            </a:r>
            <a:r>
              <a:rPr lang="en-US" sz="2400" b="1" i="1" dirty="0"/>
              <a:t>RMID</a:t>
            </a:r>
          </a:p>
        </p:txBody>
      </p:sp>
    </p:spTree>
    <p:extLst>
      <p:ext uri="{BB962C8B-B14F-4D97-AF65-F5344CB8AC3E}">
        <p14:creationId xmlns:p14="http://schemas.microsoft.com/office/powerpoint/2010/main" val="2315481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AC6BD-BB3B-D548-A3A6-4E32A5D4B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Why are ANNs biased towards affirmative (BOTH &amp; EITHER) rules, rather than negative rules?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790A5-9019-DE4B-A008-61D268612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Hypothesis – Questions that we pose are inherently biased towards affirmative conditionals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Ex: If RED then press RMID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Observation: Questions can be inherently biased towards negative conditionals, too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Ex: If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NOT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RED, then press RMID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Hypothesis: Train network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only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 negative conditionals in the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sensorimotor primitive task</a:t>
            </a:r>
          </a:p>
        </p:txBody>
      </p:sp>
    </p:spTree>
    <p:extLst>
      <p:ext uri="{BB962C8B-B14F-4D97-AF65-F5344CB8AC3E}">
        <p14:creationId xmlns:p14="http://schemas.microsoft.com/office/powerpoint/2010/main" val="11003160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40454-94B0-734A-A44A-8BA6114EA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rmAutofit/>
          </a:bodyPr>
          <a:lstStyle/>
          <a:p>
            <a:r>
              <a:rPr lang="en-US" dirty="0"/>
              <a:t>Converting affirmative conditionals to negative conditionals in the </a:t>
            </a:r>
            <a:r>
              <a:rPr lang="en-US" i="1" dirty="0"/>
              <a:t>sensorimotor primitive task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4F33E16-FB25-BA42-9845-A0484C838BC5}"/>
              </a:ext>
            </a:extLst>
          </p:cNvPr>
          <p:cNvSpPr/>
          <p:nvPr/>
        </p:nvSpPr>
        <p:spPr>
          <a:xfrm>
            <a:off x="1524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A20E9A7-EB5B-D745-9FBE-A570D5BAF636}"/>
              </a:ext>
            </a:extLst>
          </p:cNvPr>
          <p:cNvSpPr/>
          <p:nvPr/>
        </p:nvSpPr>
        <p:spPr>
          <a:xfrm>
            <a:off x="10922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638365-BEF5-7E4C-9B90-0B3DCF5E43A3}"/>
              </a:ext>
            </a:extLst>
          </p:cNvPr>
          <p:cNvSpPr/>
          <p:nvPr/>
        </p:nvSpPr>
        <p:spPr>
          <a:xfrm>
            <a:off x="2070100" y="1757179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C2BF68C-540A-714A-A85F-68168489ADDD}"/>
              </a:ext>
            </a:extLst>
          </p:cNvPr>
          <p:cNvSpPr/>
          <p:nvPr/>
        </p:nvSpPr>
        <p:spPr>
          <a:xfrm>
            <a:off x="36449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98C11AB-5989-4143-8165-9A01079278E7}"/>
              </a:ext>
            </a:extLst>
          </p:cNvPr>
          <p:cNvSpPr/>
          <p:nvPr/>
        </p:nvSpPr>
        <p:spPr>
          <a:xfrm>
            <a:off x="4584700" y="1757179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25C2928-055F-6241-9C67-596C94B650B4}"/>
              </a:ext>
            </a:extLst>
          </p:cNvPr>
          <p:cNvSpPr/>
          <p:nvPr/>
        </p:nvSpPr>
        <p:spPr>
          <a:xfrm>
            <a:off x="55626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8B61204-E926-0C45-BBA3-5E1B77003E50}"/>
              </a:ext>
            </a:extLst>
          </p:cNvPr>
          <p:cNvSpPr/>
          <p:nvPr/>
        </p:nvSpPr>
        <p:spPr>
          <a:xfrm>
            <a:off x="65151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2AD05FF-D24B-B04F-BFFD-D3A718B0C216}"/>
              </a:ext>
            </a:extLst>
          </p:cNvPr>
          <p:cNvSpPr/>
          <p:nvPr/>
        </p:nvSpPr>
        <p:spPr>
          <a:xfrm>
            <a:off x="80899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FAD4C3F-A2CC-B74B-A417-9F479BE5F5D0}"/>
              </a:ext>
            </a:extLst>
          </p:cNvPr>
          <p:cNvSpPr/>
          <p:nvPr/>
        </p:nvSpPr>
        <p:spPr>
          <a:xfrm>
            <a:off x="90297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DE065B8-AC7F-524C-A04C-E690867BAD41}"/>
              </a:ext>
            </a:extLst>
          </p:cNvPr>
          <p:cNvSpPr/>
          <p:nvPr/>
        </p:nvSpPr>
        <p:spPr>
          <a:xfrm>
            <a:off x="10007600" y="1744479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D89708F-07C2-1342-A012-91EF799C107F}"/>
              </a:ext>
            </a:extLst>
          </p:cNvPr>
          <p:cNvSpPr/>
          <p:nvPr/>
        </p:nvSpPr>
        <p:spPr>
          <a:xfrm>
            <a:off x="109601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082492-6FC1-5041-8AB8-B9A622617795}"/>
              </a:ext>
            </a:extLst>
          </p:cNvPr>
          <p:cNvSpPr txBox="1"/>
          <p:nvPr/>
        </p:nvSpPr>
        <p:spPr>
          <a:xfrm>
            <a:off x="989365" y="2848363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F50790-E1A2-7C4F-AA76-4F9EF7FED8EA}"/>
              </a:ext>
            </a:extLst>
          </p:cNvPr>
          <p:cNvSpPr txBox="1"/>
          <p:nvPr/>
        </p:nvSpPr>
        <p:spPr>
          <a:xfrm>
            <a:off x="4862729" y="2848363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C1D713-A8A2-7742-AD27-630F9B2AAF09}"/>
              </a:ext>
            </a:extLst>
          </p:cNvPr>
          <p:cNvSpPr txBox="1"/>
          <p:nvPr/>
        </p:nvSpPr>
        <p:spPr>
          <a:xfrm>
            <a:off x="9436100" y="2852828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6FADF8-6579-A04E-92F6-7B3BE64C49B1}"/>
              </a:ext>
            </a:extLst>
          </p:cNvPr>
          <p:cNvSpPr txBox="1"/>
          <p:nvPr/>
        </p:nvSpPr>
        <p:spPr>
          <a:xfrm>
            <a:off x="260544" y="1978913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CBC1A6-694E-6441-8FBC-C6A527BAD659}"/>
              </a:ext>
            </a:extLst>
          </p:cNvPr>
          <p:cNvSpPr txBox="1"/>
          <p:nvPr/>
        </p:nvSpPr>
        <p:spPr>
          <a:xfrm>
            <a:off x="1149913" y="1978913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588FC5-1FBF-B540-A537-29D77447855E}"/>
              </a:ext>
            </a:extLst>
          </p:cNvPr>
          <p:cNvSpPr txBox="1"/>
          <p:nvPr/>
        </p:nvSpPr>
        <p:spPr>
          <a:xfrm>
            <a:off x="2240754" y="1978913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3908B47-5453-4E44-99D4-18C30EEA76AC}"/>
              </a:ext>
            </a:extLst>
          </p:cNvPr>
          <p:cNvSpPr txBox="1"/>
          <p:nvPr/>
        </p:nvSpPr>
        <p:spPr>
          <a:xfrm>
            <a:off x="3821404" y="1978913"/>
            <a:ext cx="481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711B9C-7AB5-5746-AEED-8B7B704B4442}"/>
              </a:ext>
            </a:extLst>
          </p:cNvPr>
          <p:cNvSpPr txBox="1"/>
          <p:nvPr/>
        </p:nvSpPr>
        <p:spPr>
          <a:xfrm>
            <a:off x="4580508" y="1978913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88885B-2FB6-9547-979C-4C4CAA435653}"/>
              </a:ext>
            </a:extLst>
          </p:cNvPr>
          <p:cNvSpPr txBox="1"/>
          <p:nvPr/>
        </p:nvSpPr>
        <p:spPr>
          <a:xfrm>
            <a:off x="5677963" y="1982330"/>
            <a:ext cx="57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2905B5-CE78-BE41-A7C6-9F71F5E4896F}"/>
              </a:ext>
            </a:extLst>
          </p:cNvPr>
          <p:cNvSpPr txBox="1"/>
          <p:nvPr/>
        </p:nvSpPr>
        <p:spPr>
          <a:xfrm>
            <a:off x="6441116" y="1994014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7B913DE-2AA4-074F-9500-D0F468D40715}"/>
              </a:ext>
            </a:extLst>
          </p:cNvPr>
          <p:cNvSpPr txBox="1"/>
          <p:nvPr/>
        </p:nvSpPr>
        <p:spPr>
          <a:xfrm>
            <a:off x="8205761" y="1966213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0EF61F-D9B5-D44B-8DE0-C90412253644}"/>
              </a:ext>
            </a:extLst>
          </p:cNvPr>
          <p:cNvSpPr txBox="1"/>
          <p:nvPr/>
        </p:nvSpPr>
        <p:spPr>
          <a:xfrm>
            <a:off x="9185069" y="1978913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88D4941-1A87-7847-A204-7F134DDE4D4C}"/>
              </a:ext>
            </a:extLst>
          </p:cNvPr>
          <p:cNvSpPr txBox="1"/>
          <p:nvPr/>
        </p:nvSpPr>
        <p:spPr>
          <a:xfrm>
            <a:off x="10146747" y="1994014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FC7357A-2DE6-AA45-A0D4-0965329DBDFE}"/>
              </a:ext>
            </a:extLst>
          </p:cNvPr>
          <p:cNvSpPr txBox="1"/>
          <p:nvPr/>
        </p:nvSpPr>
        <p:spPr>
          <a:xfrm>
            <a:off x="11103567" y="1994014"/>
            <a:ext cx="526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rind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024AF19-E5E3-9C4C-B42D-F76C20C656E0}"/>
              </a:ext>
            </a:extLst>
          </p:cNvPr>
          <p:cNvSpPr txBox="1"/>
          <p:nvPr/>
        </p:nvSpPr>
        <p:spPr>
          <a:xfrm>
            <a:off x="2710754" y="3543508"/>
            <a:ext cx="6747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If stimulus is </a:t>
            </a:r>
            <a:r>
              <a:rPr lang="en-US" sz="2400" b="1" i="1" u="sng" dirty="0"/>
              <a:t>NOT</a:t>
            </a:r>
            <a:r>
              <a:rPr lang="en-US" sz="2400" i="1" dirty="0"/>
              <a:t> </a:t>
            </a:r>
            <a:r>
              <a:rPr lang="en-US" sz="2400" b="1" i="1" dirty="0"/>
              <a:t>VERTICAL</a:t>
            </a:r>
            <a:r>
              <a:rPr lang="en-US" sz="2400" i="1" dirty="0"/>
              <a:t>, output </a:t>
            </a:r>
            <a:r>
              <a:rPr lang="en-US" sz="2400" b="1" i="1" dirty="0"/>
              <a:t>RMID</a:t>
            </a:r>
            <a:r>
              <a:rPr lang="en-US" sz="2400" i="1" dirty="0"/>
              <a:t>; else </a:t>
            </a:r>
            <a:r>
              <a:rPr lang="en-US" sz="2400" b="1" i="1" dirty="0"/>
              <a:t>RIND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AD85767-A351-004F-BD07-E753634AB849}"/>
              </a:ext>
            </a:extLst>
          </p:cNvPr>
          <p:cNvSpPr/>
          <p:nvPr/>
        </p:nvSpPr>
        <p:spPr>
          <a:xfrm>
            <a:off x="1524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32E5BB3-AC1A-5F47-B9DD-49EB9529A3F2}"/>
              </a:ext>
            </a:extLst>
          </p:cNvPr>
          <p:cNvSpPr/>
          <p:nvPr/>
        </p:nvSpPr>
        <p:spPr>
          <a:xfrm>
            <a:off x="10922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C36FA02-EE09-C841-B95F-591E0917E00A}"/>
              </a:ext>
            </a:extLst>
          </p:cNvPr>
          <p:cNvSpPr/>
          <p:nvPr/>
        </p:nvSpPr>
        <p:spPr>
          <a:xfrm>
            <a:off x="2070100" y="4540534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53E8E4B-FDA2-5742-B446-2C9AE9AC69CB}"/>
              </a:ext>
            </a:extLst>
          </p:cNvPr>
          <p:cNvSpPr/>
          <p:nvPr/>
        </p:nvSpPr>
        <p:spPr>
          <a:xfrm>
            <a:off x="36449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2B9035-5FD8-AE4A-8C55-00625233B3AA}"/>
              </a:ext>
            </a:extLst>
          </p:cNvPr>
          <p:cNvSpPr/>
          <p:nvPr/>
        </p:nvSpPr>
        <p:spPr>
          <a:xfrm>
            <a:off x="45847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B818792-460B-1D45-A991-85FE086E848A}"/>
              </a:ext>
            </a:extLst>
          </p:cNvPr>
          <p:cNvSpPr/>
          <p:nvPr/>
        </p:nvSpPr>
        <p:spPr>
          <a:xfrm>
            <a:off x="5562600" y="4540534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15BC78-096D-B44A-8369-7BBBDC720B1B}"/>
              </a:ext>
            </a:extLst>
          </p:cNvPr>
          <p:cNvSpPr/>
          <p:nvPr/>
        </p:nvSpPr>
        <p:spPr>
          <a:xfrm>
            <a:off x="65151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C765FA8-80C8-2043-ACD6-3A57B3EBE09A}"/>
              </a:ext>
            </a:extLst>
          </p:cNvPr>
          <p:cNvSpPr/>
          <p:nvPr/>
        </p:nvSpPr>
        <p:spPr>
          <a:xfrm>
            <a:off x="80899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4AE9002-3028-1C4D-BDE0-9D3BC26D9B78}"/>
              </a:ext>
            </a:extLst>
          </p:cNvPr>
          <p:cNvSpPr/>
          <p:nvPr/>
        </p:nvSpPr>
        <p:spPr>
          <a:xfrm>
            <a:off x="90297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2C33DCE-F2CE-F943-BD7B-3EAB0BF16FC7}"/>
              </a:ext>
            </a:extLst>
          </p:cNvPr>
          <p:cNvSpPr/>
          <p:nvPr/>
        </p:nvSpPr>
        <p:spPr>
          <a:xfrm>
            <a:off x="100076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5D30278-49AE-224D-AA56-AC95BE63B40B}"/>
              </a:ext>
            </a:extLst>
          </p:cNvPr>
          <p:cNvSpPr/>
          <p:nvPr/>
        </p:nvSpPr>
        <p:spPr>
          <a:xfrm>
            <a:off x="10960100" y="4527834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106B1C6-5015-A74C-AF9D-52EC38E5B996}"/>
              </a:ext>
            </a:extLst>
          </p:cNvPr>
          <p:cNvSpPr txBox="1"/>
          <p:nvPr/>
        </p:nvSpPr>
        <p:spPr>
          <a:xfrm>
            <a:off x="989365" y="5631718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642E933-EEBE-1C49-A319-CF150D0B85DB}"/>
              </a:ext>
            </a:extLst>
          </p:cNvPr>
          <p:cNvSpPr txBox="1"/>
          <p:nvPr/>
        </p:nvSpPr>
        <p:spPr>
          <a:xfrm>
            <a:off x="4862729" y="5631718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61F8C01-EDA2-0B44-9037-5AE0DD68A478}"/>
              </a:ext>
            </a:extLst>
          </p:cNvPr>
          <p:cNvSpPr txBox="1"/>
          <p:nvPr/>
        </p:nvSpPr>
        <p:spPr>
          <a:xfrm>
            <a:off x="9436100" y="5636183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EB1DA6B-1A2E-2643-A078-C28AF5337815}"/>
              </a:ext>
            </a:extLst>
          </p:cNvPr>
          <p:cNvSpPr txBox="1"/>
          <p:nvPr/>
        </p:nvSpPr>
        <p:spPr>
          <a:xfrm>
            <a:off x="260544" y="4762268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CECA03A-55E4-7E41-A7AD-04A0DBA76E9B}"/>
              </a:ext>
            </a:extLst>
          </p:cNvPr>
          <p:cNvSpPr txBox="1"/>
          <p:nvPr/>
        </p:nvSpPr>
        <p:spPr>
          <a:xfrm>
            <a:off x="1149913" y="4762268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9E5EEA6-33AD-8048-B98E-CAA19FA93698}"/>
              </a:ext>
            </a:extLst>
          </p:cNvPr>
          <p:cNvSpPr txBox="1"/>
          <p:nvPr/>
        </p:nvSpPr>
        <p:spPr>
          <a:xfrm>
            <a:off x="2240754" y="4762268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8394399-25ED-784E-8287-A10792E6D6ED}"/>
              </a:ext>
            </a:extLst>
          </p:cNvPr>
          <p:cNvSpPr txBox="1"/>
          <p:nvPr/>
        </p:nvSpPr>
        <p:spPr>
          <a:xfrm>
            <a:off x="3821404" y="4762268"/>
            <a:ext cx="481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DACC315-BB01-4B46-BDB2-B4623FC90056}"/>
              </a:ext>
            </a:extLst>
          </p:cNvPr>
          <p:cNvSpPr txBox="1"/>
          <p:nvPr/>
        </p:nvSpPr>
        <p:spPr>
          <a:xfrm>
            <a:off x="4580508" y="4762268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1970A3A-F842-C446-A5C4-21C341ED3EA2}"/>
              </a:ext>
            </a:extLst>
          </p:cNvPr>
          <p:cNvSpPr txBox="1"/>
          <p:nvPr/>
        </p:nvSpPr>
        <p:spPr>
          <a:xfrm>
            <a:off x="5677963" y="4765685"/>
            <a:ext cx="57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0E3DCD-C81F-5440-BD5B-51F2CDABDF66}"/>
              </a:ext>
            </a:extLst>
          </p:cNvPr>
          <p:cNvSpPr txBox="1"/>
          <p:nvPr/>
        </p:nvSpPr>
        <p:spPr>
          <a:xfrm>
            <a:off x="6441116" y="4777369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82FE13-C262-DC41-86AE-4D0F949927EC}"/>
              </a:ext>
            </a:extLst>
          </p:cNvPr>
          <p:cNvSpPr txBox="1"/>
          <p:nvPr/>
        </p:nvSpPr>
        <p:spPr>
          <a:xfrm>
            <a:off x="8205761" y="4749568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3ECDC8C-99D2-814F-9AC5-134D25A1D1EA}"/>
              </a:ext>
            </a:extLst>
          </p:cNvPr>
          <p:cNvSpPr txBox="1"/>
          <p:nvPr/>
        </p:nvSpPr>
        <p:spPr>
          <a:xfrm>
            <a:off x="9185069" y="4762268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97BA478-334C-5945-BD29-6536BB6927BE}"/>
              </a:ext>
            </a:extLst>
          </p:cNvPr>
          <p:cNvSpPr txBox="1"/>
          <p:nvPr/>
        </p:nvSpPr>
        <p:spPr>
          <a:xfrm>
            <a:off x="10146747" y="4777369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15C0E7-63DE-0C4E-9A6D-DD8A124569AA}"/>
              </a:ext>
            </a:extLst>
          </p:cNvPr>
          <p:cNvSpPr txBox="1"/>
          <p:nvPr/>
        </p:nvSpPr>
        <p:spPr>
          <a:xfrm>
            <a:off x="11103567" y="4777369"/>
            <a:ext cx="526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rind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F3CEAB-FEDE-6D40-99D5-E1008E8C4A39}"/>
              </a:ext>
            </a:extLst>
          </p:cNvPr>
          <p:cNvSpPr txBox="1"/>
          <p:nvPr/>
        </p:nvSpPr>
        <p:spPr>
          <a:xfrm>
            <a:off x="3078600" y="6204863"/>
            <a:ext cx="6201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If stimulus is </a:t>
            </a:r>
            <a:r>
              <a:rPr lang="en-US" sz="2400" b="1" i="1" u="sng" dirty="0"/>
              <a:t>NOT</a:t>
            </a:r>
            <a:r>
              <a:rPr lang="en-US" sz="2400" i="1" dirty="0"/>
              <a:t> </a:t>
            </a:r>
            <a:r>
              <a:rPr lang="en-US" sz="2400" b="1" i="1" dirty="0"/>
              <a:t>HIGH</a:t>
            </a:r>
            <a:r>
              <a:rPr lang="en-US" sz="2400" i="1" dirty="0"/>
              <a:t>, output </a:t>
            </a:r>
            <a:r>
              <a:rPr lang="en-US" sz="2400" b="1" i="1" dirty="0"/>
              <a:t>RIND</a:t>
            </a:r>
            <a:r>
              <a:rPr lang="en-US" sz="2400" i="1" dirty="0"/>
              <a:t>; else </a:t>
            </a:r>
            <a:r>
              <a:rPr lang="en-US" sz="2400" b="1" i="1" dirty="0"/>
              <a:t>RMID</a:t>
            </a:r>
          </a:p>
        </p:txBody>
      </p:sp>
    </p:spTree>
    <p:extLst>
      <p:ext uri="{BB962C8B-B14F-4D97-AF65-F5344CB8AC3E}">
        <p14:creationId xmlns:p14="http://schemas.microsoft.com/office/powerpoint/2010/main" val="2285020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EB589-422D-7D4A-83A5-50990C83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How are compositional representations in the human brain formatted?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83613-8F44-1C4C-A192-757E9AE35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High shattering dimensionality vs. abstract format?</a:t>
            </a:r>
          </a:p>
          <a:p>
            <a:endParaRPr lang="en-US" dirty="0"/>
          </a:p>
          <a:p>
            <a:r>
              <a:rPr lang="en-US" dirty="0"/>
              <a:t>Previous work has shown: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Compositional codes in human prefrontal cortex (</a:t>
            </a:r>
            <a:r>
              <a:rPr lang="en-US" dirty="0" err="1"/>
              <a:t>Reverberi</a:t>
            </a:r>
            <a:r>
              <a:rPr lang="en-US" dirty="0"/>
              <a:t> et al. 2012)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Abstract codes in non-human primate prefrontal cortex and hippocampus (</a:t>
            </a:r>
            <a:r>
              <a:rPr lang="en-US" dirty="0" err="1"/>
              <a:t>Bernardi</a:t>
            </a:r>
            <a:r>
              <a:rPr lang="en-US" dirty="0"/>
              <a:t> et al. 2020)</a:t>
            </a:r>
          </a:p>
          <a:p>
            <a:pPr lvl="1"/>
            <a:endParaRPr lang="en-US" dirty="0"/>
          </a:p>
          <a:p>
            <a:r>
              <a:rPr lang="en-US" dirty="0"/>
              <a:t>Little work has focused on:</a:t>
            </a:r>
          </a:p>
          <a:p>
            <a:pPr lvl="1"/>
            <a:r>
              <a:rPr lang="en-US" dirty="0"/>
              <a:t>Geometric format of compositional codes in humans and their importance</a:t>
            </a:r>
          </a:p>
          <a:p>
            <a:pPr lvl="1"/>
            <a:endParaRPr lang="en-US" dirty="0"/>
          </a:p>
          <a:p>
            <a:r>
              <a:rPr lang="en-US" dirty="0"/>
              <a:t>Our objective: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characterize the geometric format of compositional codes in humans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Demonstrate their utility for compositional generalization in ANNs</a:t>
            </a:r>
          </a:p>
        </p:txBody>
      </p:sp>
    </p:spTree>
    <p:extLst>
      <p:ext uri="{BB962C8B-B14F-4D97-AF65-F5344CB8AC3E}">
        <p14:creationId xmlns:p14="http://schemas.microsoft.com/office/powerpoint/2010/main" val="367602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113E8-A881-E04C-A9CA-AD60A14F4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0311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Main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B62FF-F4B2-B649-B389-804CCAA77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851"/>
            <a:ext cx="10515600" cy="5368413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 humans represent task information abstractly?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are the benefits of compositional and abstract representations?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Hypothesis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Compositional behaviors benefit from abstract and generalizable representations in both humans and ANNs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Specific approach: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Characterize the geometric format (degree of abstractedness) in human fMRI data during a compositional task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Identify whether or not these ‘abstract formats’ emerge when an ANN is forced to learn compositionally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Characterize (and illustrate) the computational benefits of these abstract representations in models</a:t>
            </a:r>
          </a:p>
        </p:txBody>
      </p:sp>
    </p:spTree>
    <p:extLst>
      <p:ext uri="{BB962C8B-B14F-4D97-AF65-F5344CB8AC3E}">
        <p14:creationId xmlns:p14="http://schemas.microsoft.com/office/powerpoint/2010/main" val="408561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47FD2-7834-1F44-B1D1-2D8E21F4C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outline of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8F72F-9F9E-6E4C-8593-B195E4FEF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7279"/>
            <a:ext cx="10515600" cy="5598489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Empirical human results</a:t>
            </a:r>
          </a:p>
          <a:p>
            <a:pPr lvl="1"/>
            <a:r>
              <a:rPr lang="en-US" dirty="0"/>
              <a:t>Evidence of compositionality in human behavior</a:t>
            </a:r>
          </a:p>
          <a:p>
            <a:endParaRPr lang="en-US" dirty="0"/>
          </a:p>
          <a:p>
            <a:pPr lvl="1"/>
            <a:r>
              <a:rPr lang="en-US" dirty="0"/>
              <a:t>Evidence of abstraction and compositional representations in whole-brain human imaging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2.   ANN modeling results</a:t>
            </a:r>
          </a:p>
          <a:p>
            <a:pPr lvl="1"/>
            <a:r>
              <a:rPr lang="en-US" dirty="0"/>
              <a:t>Evidence of abstract representations when ANNs are forced to learn compositionally (pretraining on primitive tasks)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Evidence of systematic, zero-shot generalizability with compositional abstraction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  Current/future work</a:t>
            </a:r>
            <a:r>
              <a:rPr lang="en-US" dirty="0">
                <a:sym typeface="Wingdings" pitchFamily="2" charset="2"/>
              </a:rPr>
              <a:t> (?)</a:t>
            </a:r>
          </a:p>
          <a:p>
            <a:pPr lvl="1"/>
            <a:r>
              <a:rPr lang="en-US" dirty="0">
                <a:sym typeface="Wingdings" pitchFamily="2" charset="2"/>
              </a:rPr>
              <a:t>Optimizing models for compositional, abstracted, and clustered internal representations to facilitate efficient learning and generalizability in compositional tasks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6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BBDE9-273D-8046-8063-9F53E79A2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89614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Task – Concrete Permuted Rule Operations (C-PRO)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085ACB2-5522-DC42-A4AF-9D6B597BA5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503"/>
          <a:stretch/>
        </p:blipFill>
        <p:spPr bwMode="auto">
          <a:xfrm>
            <a:off x="101693" y="1202656"/>
            <a:ext cx="12090307" cy="528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889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DA50B-912A-E541-ACE4-E8622627A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255"/>
            <a:ext cx="11815763" cy="99774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Evidence for compositionality in human behavior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C0C4A38-D12D-CD4D-9D5F-263C07AB0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64" y="1367134"/>
            <a:ext cx="6438773" cy="525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573208-BD4C-044D-8E08-1CD24049D2B9}"/>
              </a:ext>
            </a:extLst>
          </p:cNvPr>
          <p:cNvSpPr txBox="1"/>
          <p:nvPr/>
        </p:nvSpPr>
        <p:spPr>
          <a:xfrm>
            <a:off x="7418439" y="1961536"/>
            <a:ext cx="439732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average performance of all 64 unique tasks (1</a:t>
            </a:r>
            <a:r>
              <a:rPr lang="en-US" baseline="30000" dirty="0"/>
              <a:t>st</a:t>
            </a:r>
            <a:r>
              <a:rPr lang="en-US" dirty="0"/>
              <a:t> trial only)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Practiced tasks had highest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Tasks with more overlapping rules with practiced task had marginally higher task performances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/>
              <a:t>Performance reflects likely compositional reasoning in human behavior</a:t>
            </a:r>
          </a:p>
        </p:txBody>
      </p:sp>
    </p:spTree>
    <p:extLst>
      <p:ext uri="{BB962C8B-B14F-4D97-AF65-F5344CB8AC3E}">
        <p14:creationId xmlns:p14="http://schemas.microsoft.com/office/powerpoint/2010/main" val="131392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DA50B-912A-E541-ACE4-E8622627A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255"/>
            <a:ext cx="11815763" cy="99774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Evidence for compositionality in human behavior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573208-BD4C-044D-8E08-1CD24049D2B9}"/>
              </a:ext>
            </a:extLst>
          </p:cNvPr>
          <p:cNvSpPr txBox="1"/>
          <p:nvPr/>
        </p:nvSpPr>
        <p:spPr>
          <a:xfrm>
            <a:off x="424808" y="4678618"/>
            <a:ext cx="113909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each rule, we track the performance of new tasks that include previously viewed task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Performance increases as a function of task rule viewings (despite being used in a new context), suggesting compositional learning and re-use of task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4164F06-D220-C841-9092-F5A04972C2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08" y="1368426"/>
            <a:ext cx="11342383" cy="267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87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52646</TotalTime>
  <Words>1622</Words>
  <Application>Microsoft Macintosh PowerPoint</Application>
  <PresentationFormat>Widescreen</PresentationFormat>
  <Paragraphs>326</Paragraphs>
  <Slides>39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Arial</vt:lpstr>
      <vt:lpstr>Calibri</vt:lpstr>
      <vt:lpstr>Office Theme</vt:lpstr>
      <vt:lpstr>The role of abstraction in compositionality in human and artificial neural networks</vt:lpstr>
      <vt:lpstr>Objective</vt:lpstr>
      <vt:lpstr>What internal representations are useful for compositional generalization?</vt:lpstr>
      <vt:lpstr>How are compositional representations in the human brain formatted?</vt:lpstr>
      <vt:lpstr>Main questions</vt:lpstr>
      <vt:lpstr>General outline of results</vt:lpstr>
      <vt:lpstr>Task – Concrete Permuted Rule Operations (C-PRO)</vt:lpstr>
      <vt:lpstr>Evidence for compositionality in human behavior</vt:lpstr>
      <vt:lpstr>Evidence for compositionality in human behavior</vt:lpstr>
      <vt:lpstr>General outline of results</vt:lpstr>
      <vt:lpstr>How do we measure abstraction and compositionality in neural data? </vt:lpstr>
      <vt:lpstr>Measure abstractedness using parallelism score</vt:lpstr>
      <vt:lpstr>Logic rule parallelism – statistical significance assessed using alpha=0.05 on shuffled data</vt:lpstr>
      <vt:lpstr>Reference of what functional networks organization in the human brain</vt:lpstr>
      <vt:lpstr>Sensory rule parallelism – statistical significance assessed using alpha&lt;0.05 on shuffled data</vt:lpstr>
      <vt:lpstr>Motor rule parallelism – statistical significance assessed using alpha&lt;0.05 on shuffled data</vt:lpstr>
      <vt:lpstr>How about the overall degree of parallelism per rule domain?</vt:lpstr>
      <vt:lpstr>General outline of results</vt:lpstr>
      <vt:lpstr>Model architecture – simple feedforward network</vt:lpstr>
      <vt:lpstr>Analysis 1 – Force an ANN to learn compositionally through training on primitive tasks</vt:lpstr>
      <vt:lpstr>Analysis 1 – ANN pretraining approach</vt:lpstr>
      <vt:lpstr>Accuracy significantly improves with pretraining on primitive tasks</vt:lpstr>
      <vt:lpstr>Networks without pretraining cannot generalize and learn new tasks</vt:lpstr>
      <vt:lpstr>ANN equivalent of by-rule analysis – Adam x pretraining</vt:lpstr>
      <vt:lpstr>Why are ANNs biased towards affirmative (BOTH &amp; EITHER) rules, rather than negative rules?</vt:lpstr>
      <vt:lpstr>Training on negations only</vt:lpstr>
      <vt:lpstr>Training on negations and affirmative tasks equally</vt:lpstr>
      <vt:lpstr>ANNs exhibit compositional behavior when trained in a compositional way</vt:lpstr>
      <vt:lpstr>Parallelism as a function of # tasks trained</vt:lpstr>
      <vt:lpstr>Parallelism by rule type</vt:lpstr>
      <vt:lpstr>Do pretrained, compositional ANNs have more efficient (lower dimensional) representations?</vt:lpstr>
      <vt:lpstr>Pretraining of networks also results in reduced dimensionality, another form of abstraction</vt:lpstr>
      <vt:lpstr>Summary of results</vt:lpstr>
      <vt:lpstr>Applications to AI (yet to be done)</vt:lpstr>
      <vt:lpstr>How are the task rule inputs modeled?</vt:lpstr>
      <vt:lpstr>How are simple/primitive tasks modeled? Logical-sensory primitive task</vt:lpstr>
      <vt:lpstr>How are simple/primitive tasks modeled? Sensorimotor primitive task</vt:lpstr>
      <vt:lpstr>Why are ANNs biased towards affirmative (BOTH &amp; EITHER) rules, rather than negative rules?</vt:lpstr>
      <vt:lpstr>Converting affirmative conditionals to negative conditionals in the sensorimotor primitive task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Convergence of compositional task structure in humans and artificial neural networks</dc:title>
  <dc:creator>Takuya Ito</dc:creator>
  <cp:lastModifiedBy>Takuya Ito</cp:lastModifiedBy>
  <cp:revision>90</cp:revision>
  <dcterms:created xsi:type="dcterms:W3CDTF">2020-09-24T22:25:23Z</dcterms:created>
  <dcterms:modified xsi:type="dcterms:W3CDTF">2020-11-09T15:38:40Z</dcterms:modified>
</cp:coreProperties>
</file>